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3" r:id="rId6"/>
    <p:sldId id="281" r:id="rId7"/>
    <p:sldId id="293" r:id="rId8"/>
    <p:sldId id="294" r:id="rId9"/>
    <p:sldId id="295" r:id="rId10"/>
    <p:sldId id="283" r:id="rId11"/>
    <p:sldId id="292" r:id="rId12"/>
    <p:sldId id="296" r:id="rId13"/>
    <p:sldId id="274" r:id="rId14"/>
  </p:sldIdLst>
  <p:sldSz cx="9144000" cy="5143500" type="screen16x9"/>
  <p:notesSz cx="6858000" cy="9144000"/>
  <p:embeddedFontLst>
    <p:embeddedFont>
      <p:font typeface="Inter" panose="020B0604020202020204" charset="0"/>
      <p:regular r:id="rId16"/>
      <p:bold r:id="rId17"/>
      <p:italic r:id="rId18"/>
      <p:boldItalic r:id="rId19"/>
    </p:embeddedFont>
    <p:embeddedFont>
      <p:font typeface="Inter Medium" panose="020B0604020202020204" charset="0"/>
      <p:regular r:id="rId20"/>
      <p:bold r:id="rId21"/>
      <p:italic r:id="rId22"/>
      <p:boldItalic r:id="rId23"/>
    </p:embeddedFont>
    <p:embeddedFont>
      <p:font typeface="Work Sans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92">
          <p15:clr>
            <a:srgbClr val="9AA0A6"/>
          </p15:clr>
        </p15:guide>
        <p15:guide id="2" orient="horz" pos="2930">
          <p15:clr>
            <a:srgbClr val="9AA0A6"/>
          </p15:clr>
        </p15:guide>
        <p15:guide id="3" pos="85">
          <p15:clr>
            <a:srgbClr val="9AA0A6"/>
          </p15:clr>
        </p15:guide>
        <p15:guide id="4" pos="5696">
          <p15:clr>
            <a:srgbClr val="9AA0A6"/>
          </p15:clr>
        </p15:guide>
        <p15:guide id="5" orient="horz" pos="96">
          <p15:clr>
            <a:srgbClr val="9AA0A6"/>
          </p15:clr>
        </p15:guide>
        <p15:guide id="6" pos="1108">
          <p15:clr>
            <a:srgbClr val="747775"/>
          </p15:clr>
        </p15:guide>
        <p15:guide id="7" orient="horz" pos="1274">
          <p15:clr>
            <a:srgbClr val="747775"/>
          </p15:clr>
        </p15:guide>
        <p15:guide id="8" orient="horz" pos="1474">
          <p15:clr>
            <a:srgbClr val="747775"/>
          </p15:clr>
        </p15:guide>
        <p15:guide id="9" pos="1705">
          <p15:clr>
            <a:srgbClr val="747775"/>
          </p15:clr>
        </p15:guide>
        <p15:guide id="10" orient="horz" pos="510">
          <p15:clr>
            <a:srgbClr val="747775"/>
          </p15:clr>
        </p15:guide>
        <p15:guide id="11" orient="horz" pos="3143">
          <p15:clr>
            <a:srgbClr val="747775"/>
          </p15:clr>
        </p15:guide>
        <p15:guide id="12" pos="2253">
          <p15:clr>
            <a:srgbClr val="747775"/>
          </p15:clr>
        </p15:guide>
        <p15:guide id="13" orient="horz" pos="296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8B5"/>
    <a:srgbClr val="00823B"/>
    <a:srgbClr val="EC9DAE"/>
    <a:srgbClr val="F1B9C5"/>
    <a:srgbClr val="EB9B9C"/>
    <a:srgbClr val="33CCCC"/>
    <a:srgbClr val="EEEEEE"/>
    <a:srgbClr val="E83533"/>
    <a:srgbClr val="DE0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38BD4F-65CB-4FB1-AA81-25D8056D1BF8}">
  <a:tblStyle styleId="{FB38BD4F-65CB-4FB1-AA81-25D8056D1B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8" autoAdjust="0"/>
    <p:restoredTop sz="94694"/>
  </p:normalViewPr>
  <p:slideViewPr>
    <p:cSldViewPr snapToGrid="0">
      <p:cViewPr>
        <p:scale>
          <a:sx n="100" d="100"/>
          <a:sy n="100" d="100"/>
        </p:scale>
        <p:origin x="240" y="240"/>
      </p:cViewPr>
      <p:guideLst>
        <p:guide orient="horz" pos="892"/>
        <p:guide orient="horz" pos="2930"/>
        <p:guide pos="85"/>
        <p:guide pos="5696"/>
        <p:guide orient="horz" pos="96"/>
        <p:guide pos="1108"/>
        <p:guide orient="horz" pos="1274"/>
        <p:guide orient="horz" pos="1474"/>
        <p:guide pos="1705"/>
        <p:guide orient="horz" pos="510"/>
        <p:guide orient="horz" pos="3143"/>
        <p:guide pos="2253"/>
        <p:guide orient="horz" pos="29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900af715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900af7150_0_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FA4E530A-8BC0-4A84-0D9D-1351D3BCA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1121b00af_4_2:notes">
            <a:extLst>
              <a:ext uri="{FF2B5EF4-FFF2-40B4-BE49-F238E27FC236}">
                <a16:creationId xmlns:a16="http://schemas.microsoft.com/office/drawing/2014/main" id="{016BD082-4783-82C2-1B64-F6163D2122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1121b00af_4_2:notes">
            <a:extLst>
              <a:ext uri="{FF2B5EF4-FFF2-40B4-BE49-F238E27FC236}">
                <a16:creationId xmlns:a16="http://schemas.microsoft.com/office/drawing/2014/main" id="{EC73DA53-DCAC-6847-8E1D-9FC241A81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6672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65DA84EA-640C-47DB-4074-741FBE68D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1121b00af_4_2:notes">
            <a:extLst>
              <a:ext uri="{FF2B5EF4-FFF2-40B4-BE49-F238E27FC236}">
                <a16:creationId xmlns:a16="http://schemas.microsoft.com/office/drawing/2014/main" id="{5382CD99-3B90-4189-4261-D0E25FA6EA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1121b00af_4_2:notes">
            <a:extLst>
              <a:ext uri="{FF2B5EF4-FFF2-40B4-BE49-F238E27FC236}">
                <a16:creationId xmlns:a16="http://schemas.microsoft.com/office/drawing/2014/main" id="{A421BCA2-9C87-5037-081C-8B1C880FFE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8106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7A93C36E-B882-5CC2-77F7-95E58B771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1121b00af_4_2:notes">
            <a:extLst>
              <a:ext uri="{FF2B5EF4-FFF2-40B4-BE49-F238E27FC236}">
                <a16:creationId xmlns:a16="http://schemas.microsoft.com/office/drawing/2014/main" id="{47EC3265-32A7-6B7D-E82D-70DB1CF6F7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1121b00af_4_2:notes">
            <a:extLst>
              <a:ext uri="{FF2B5EF4-FFF2-40B4-BE49-F238E27FC236}">
                <a16:creationId xmlns:a16="http://schemas.microsoft.com/office/drawing/2014/main" id="{872944FD-312B-6612-B263-30B2C51B16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8836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81121b00af_4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81121b00af_4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50d2f18fe_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50d2f18fe_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1121b00af_4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1121b00af_4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fd25d24c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2fd25d24c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1121b00af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1121b00af_4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2C69DC3E-07B3-470A-90D6-B9A5C6EAB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1121b00af_4_2:notes">
            <a:extLst>
              <a:ext uri="{FF2B5EF4-FFF2-40B4-BE49-F238E27FC236}">
                <a16:creationId xmlns:a16="http://schemas.microsoft.com/office/drawing/2014/main" id="{D55FF24A-5074-2884-39DA-68D1C327EF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1121b00af_4_2:notes">
            <a:extLst>
              <a:ext uri="{FF2B5EF4-FFF2-40B4-BE49-F238E27FC236}">
                <a16:creationId xmlns:a16="http://schemas.microsoft.com/office/drawing/2014/main" id="{1D608612-0520-8F55-2869-EFDD5581CA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1922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3B917914-A207-B772-A14C-8D353E8FA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1121b00af_4_2:notes">
            <a:extLst>
              <a:ext uri="{FF2B5EF4-FFF2-40B4-BE49-F238E27FC236}">
                <a16:creationId xmlns:a16="http://schemas.microsoft.com/office/drawing/2014/main" id="{B7DEB23E-BD2F-1142-FDC9-654C54CC1F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1121b00af_4_2:notes">
            <a:extLst>
              <a:ext uri="{FF2B5EF4-FFF2-40B4-BE49-F238E27FC236}">
                <a16:creationId xmlns:a16="http://schemas.microsoft.com/office/drawing/2014/main" id="{DFBA5283-E150-29F4-0462-DA69A32B6E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96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358C57F3-15B2-2078-586D-004B46A48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1121b00af_4_2:notes">
            <a:extLst>
              <a:ext uri="{FF2B5EF4-FFF2-40B4-BE49-F238E27FC236}">
                <a16:creationId xmlns:a16="http://schemas.microsoft.com/office/drawing/2014/main" id="{5207A460-0D70-2820-ECB8-41BD71AD71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1121b00af_4_2:notes">
            <a:extLst>
              <a:ext uri="{FF2B5EF4-FFF2-40B4-BE49-F238E27FC236}">
                <a16:creationId xmlns:a16="http://schemas.microsoft.com/office/drawing/2014/main" id="{9CE38661-1E77-2655-CF1B-0EC65282CF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22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51744D6D-9642-2F26-6A71-5B80B33D4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1121b00af_4_2:notes">
            <a:extLst>
              <a:ext uri="{FF2B5EF4-FFF2-40B4-BE49-F238E27FC236}">
                <a16:creationId xmlns:a16="http://schemas.microsoft.com/office/drawing/2014/main" id="{194102A0-DC3C-8A8B-42D7-FCAF3CFC96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1121b00af_4_2:notes">
            <a:extLst>
              <a:ext uri="{FF2B5EF4-FFF2-40B4-BE49-F238E27FC236}">
                <a16:creationId xmlns:a16="http://schemas.microsoft.com/office/drawing/2014/main" id="{CA9B6187-735C-C1B2-52C0-1CD5E22BDF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800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ca-ES"/>
              <a:t>Feu clic aquí per editar l'estil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ca-ES"/>
              <a:t>Feu clic aquí per editar l'estil de subtítols del patró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En blan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Portada">
  <p:cSld name="TITLE_AND_BODY_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">
  <p:cSld name="BLANK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1478594" y="658256"/>
            <a:ext cx="576000" cy="164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Work Sans"/>
                <a:ea typeface="Work Sans"/>
                <a:cs typeface="Work Sans"/>
                <a:sym typeface="Work Sans"/>
              </a:rPr>
              <a:t>Gener</a:t>
            </a:r>
            <a:endParaRPr sz="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" name="Google Shape;54;p14"/>
          <p:cNvSpPr/>
          <p:nvPr/>
        </p:nvSpPr>
        <p:spPr>
          <a:xfrm>
            <a:off x="2108086" y="658256"/>
            <a:ext cx="576000" cy="164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Work Sans"/>
                <a:ea typeface="Work Sans"/>
                <a:cs typeface="Work Sans"/>
                <a:sym typeface="Work Sans"/>
              </a:rPr>
              <a:t>Febrer</a:t>
            </a:r>
            <a:endParaRPr sz="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2737585" y="658256"/>
            <a:ext cx="576000" cy="164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Work Sans"/>
                <a:ea typeface="Work Sans"/>
                <a:cs typeface="Work Sans"/>
                <a:sym typeface="Work Sans"/>
              </a:rPr>
              <a:t>Març</a:t>
            </a:r>
            <a:endParaRPr sz="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3367092" y="658256"/>
            <a:ext cx="576000" cy="164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Work Sans"/>
                <a:ea typeface="Work Sans"/>
                <a:cs typeface="Work Sans"/>
                <a:sym typeface="Work Sans"/>
              </a:rPr>
              <a:t>Abril</a:t>
            </a:r>
            <a:endParaRPr sz="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3996584" y="658256"/>
            <a:ext cx="576000" cy="164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Work Sans"/>
                <a:ea typeface="Work Sans"/>
                <a:cs typeface="Work Sans"/>
                <a:sym typeface="Work Sans"/>
              </a:rPr>
              <a:t>Maig</a:t>
            </a:r>
            <a:endParaRPr sz="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4626083" y="658256"/>
            <a:ext cx="576000" cy="164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Work Sans"/>
                <a:ea typeface="Work Sans"/>
                <a:cs typeface="Work Sans"/>
                <a:sym typeface="Work Sans"/>
              </a:rPr>
              <a:t>Juny</a:t>
            </a:r>
            <a:endParaRPr sz="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5255589" y="658256"/>
            <a:ext cx="576000" cy="164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Work Sans"/>
                <a:ea typeface="Work Sans"/>
                <a:cs typeface="Work Sans"/>
                <a:sym typeface="Work Sans"/>
              </a:rPr>
              <a:t>Juliol</a:t>
            </a:r>
            <a:endParaRPr sz="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5885082" y="658256"/>
            <a:ext cx="576000" cy="164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Work Sans"/>
                <a:ea typeface="Work Sans"/>
                <a:cs typeface="Work Sans"/>
                <a:sym typeface="Work Sans"/>
              </a:rPr>
              <a:t>Agost</a:t>
            </a:r>
            <a:endParaRPr sz="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6514581" y="658256"/>
            <a:ext cx="576000" cy="164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Work Sans"/>
                <a:ea typeface="Work Sans"/>
                <a:cs typeface="Work Sans"/>
                <a:sym typeface="Work Sans"/>
              </a:rPr>
              <a:t>Setembre</a:t>
            </a:r>
            <a:endParaRPr sz="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7144087" y="658256"/>
            <a:ext cx="576000" cy="164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Work Sans"/>
                <a:ea typeface="Work Sans"/>
                <a:cs typeface="Work Sans"/>
                <a:sym typeface="Work Sans"/>
              </a:rPr>
              <a:t>Octubre</a:t>
            </a:r>
            <a:endParaRPr sz="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7773580" y="658256"/>
            <a:ext cx="576000" cy="164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Work Sans"/>
                <a:ea typeface="Work Sans"/>
                <a:cs typeface="Work Sans"/>
                <a:sym typeface="Work Sans"/>
              </a:rPr>
              <a:t>Novembre</a:t>
            </a:r>
            <a:endParaRPr sz="6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8403079" y="658256"/>
            <a:ext cx="576000" cy="1644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Work Sans"/>
                <a:ea typeface="Work Sans"/>
                <a:cs typeface="Work Sans"/>
                <a:sym typeface="Work Sans"/>
              </a:rPr>
              <a:t>Desembre</a:t>
            </a:r>
            <a:endParaRPr sz="600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65" name="Google Shape;65;p14"/>
          <p:cNvCxnSpPr/>
          <p:nvPr/>
        </p:nvCxnSpPr>
        <p:spPr>
          <a:xfrm>
            <a:off x="1458150" y="822650"/>
            <a:ext cx="0" cy="412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6" name="Google Shape;66;p14"/>
          <p:cNvCxnSpPr/>
          <p:nvPr/>
        </p:nvCxnSpPr>
        <p:spPr>
          <a:xfrm>
            <a:off x="2079851" y="822650"/>
            <a:ext cx="0" cy="412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7" name="Google Shape;67;p14"/>
          <p:cNvCxnSpPr/>
          <p:nvPr/>
        </p:nvCxnSpPr>
        <p:spPr>
          <a:xfrm>
            <a:off x="2714741" y="822650"/>
            <a:ext cx="0" cy="412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8" name="Google Shape;68;p14"/>
          <p:cNvCxnSpPr/>
          <p:nvPr/>
        </p:nvCxnSpPr>
        <p:spPr>
          <a:xfrm>
            <a:off x="3336442" y="822650"/>
            <a:ext cx="0" cy="412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9" name="Google Shape;69;p14"/>
          <p:cNvCxnSpPr/>
          <p:nvPr/>
        </p:nvCxnSpPr>
        <p:spPr>
          <a:xfrm>
            <a:off x="3971356" y="822650"/>
            <a:ext cx="0" cy="412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0" name="Google Shape;70;p14"/>
          <p:cNvCxnSpPr/>
          <p:nvPr/>
        </p:nvCxnSpPr>
        <p:spPr>
          <a:xfrm>
            <a:off x="4593058" y="822650"/>
            <a:ext cx="0" cy="412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" name="Google Shape;71;p14"/>
          <p:cNvCxnSpPr/>
          <p:nvPr/>
        </p:nvCxnSpPr>
        <p:spPr>
          <a:xfrm>
            <a:off x="5227947" y="822650"/>
            <a:ext cx="0" cy="412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" name="Google Shape;72;p14"/>
          <p:cNvCxnSpPr/>
          <p:nvPr/>
        </p:nvCxnSpPr>
        <p:spPr>
          <a:xfrm>
            <a:off x="5855967" y="822650"/>
            <a:ext cx="0" cy="412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3" name="Google Shape;73;p14"/>
          <p:cNvCxnSpPr/>
          <p:nvPr/>
        </p:nvCxnSpPr>
        <p:spPr>
          <a:xfrm>
            <a:off x="6484000" y="822650"/>
            <a:ext cx="0" cy="412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" name="Google Shape;74;p14"/>
          <p:cNvCxnSpPr/>
          <p:nvPr/>
        </p:nvCxnSpPr>
        <p:spPr>
          <a:xfrm>
            <a:off x="7118914" y="822650"/>
            <a:ext cx="0" cy="412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5" name="Google Shape;75;p14"/>
          <p:cNvCxnSpPr/>
          <p:nvPr/>
        </p:nvCxnSpPr>
        <p:spPr>
          <a:xfrm>
            <a:off x="7740616" y="822650"/>
            <a:ext cx="0" cy="412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6" name="Google Shape;76;p14"/>
          <p:cNvCxnSpPr/>
          <p:nvPr/>
        </p:nvCxnSpPr>
        <p:spPr>
          <a:xfrm>
            <a:off x="8375505" y="822650"/>
            <a:ext cx="0" cy="412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7" name="Google Shape;77;p14"/>
          <p:cNvCxnSpPr/>
          <p:nvPr/>
        </p:nvCxnSpPr>
        <p:spPr>
          <a:xfrm>
            <a:off x="9003525" y="822650"/>
            <a:ext cx="0" cy="412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ca-ES"/>
              <a:t>Feu clic aquí per editar l'estil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ca-ES"/>
              <a:t>Feu clic aquí per editar l'estil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ca-ES"/>
              <a:t>Feu clic aquí per editar l'estil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ca-ES"/>
              <a:t>Feu clic aquí per editar l'estil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ca-ES"/>
              <a:t>Feu clic aquí per editar l'estil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ca-ES"/>
              <a:t>Feu clic aquí per editar l'estil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ca-ES"/>
              <a:t>Feu clic aquí per editar l'estil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ca-ES"/>
              <a:t>Feu clic aquí per editar l'estil de subtítols del patró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EEE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hyperlink" Target="https://ajuntament.barcelona.cat/serveissocials/ca/canal/projecte-amunt" TargetMode="External"/><Relationship Id="rId4" Type="http://schemas.openxmlformats.org/officeDocument/2006/relationships/image" Target="../media/image7.sv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hyperlink" Target="https://www.barcelona.cat/infobarcelona/es/tema/servicios-sociales/empieza-la-instalacion-de-nuevos-robots-ario-para-las-personas-usuarias-de-teleasistencia_1606381.html" TargetMode="External"/><Relationship Id="rId10" Type="http://schemas.openxmlformats.org/officeDocument/2006/relationships/image" Target="../media/image32.png"/><Relationship Id="rId4" Type="http://schemas.openxmlformats.org/officeDocument/2006/relationships/image" Target="../media/image7.sv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microsoft.com/office/2007/relationships/hdphoto" Target="../media/hdphoto2.wdp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7.sv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microsoft.com/office/2007/relationships/hdphoto" Target="../media/hdphoto1.wdp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7.sv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97666" y="571093"/>
            <a:ext cx="4007609" cy="22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2400" b="1" dirty="0">
                <a:latin typeface="Inter" panose="020B0604020202020204" charset="0"/>
                <a:ea typeface="Inter" panose="020B0604020202020204" charset="0"/>
                <a:cs typeface="Arial" charset="0"/>
              </a:rPr>
              <a:t>De la oportunidad a los resultados: retos y aprendizajes del Ayuntamiento de Barcelona en la gestión de los fondos Next Generation EU</a:t>
            </a:r>
            <a:endParaRPr sz="2800" dirty="0">
              <a:solidFill>
                <a:srgbClr val="868687"/>
              </a:solidFill>
              <a:latin typeface="Inter" panose="020B0604020202020204" charset="0"/>
              <a:ea typeface="Inter" panose="020B0604020202020204" charset="0"/>
              <a:cs typeface="Inter Medium"/>
              <a:sym typeface="Inter Medium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l="18497" r="18497"/>
          <a:stretch/>
        </p:blipFill>
        <p:spPr>
          <a:xfrm>
            <a:off x="4280150" y="0"/>
            <a:ext cx="486220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4D35F645-6089-3A08-AE3A-634D03BA8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97400"/>
            <a:ext cx="9144000" cy="5461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0E7DF03-4110-FF84-4B9A-40B3A9886D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005" y="4686300"/>
            <a:ext cx="1828800" cy="3683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6D03B02-DC63-2E7F-162B-607CE8890764}"/>
              </a:ext>
            </a:extLst>
          </p:cNvPr>
          <p:cNvSpPr txBox="1"/>
          <p:nvPr/>
        </p:nvSpPr>
        <p:spPr>
          <a:xfrm>
            <a:off x="211550" y="3178366"/>
            <a:ext cx="37699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rPr>
              <a:t>Àrea de </a:t>
            </a:r>
            <a:r>
              <a:rPr lang="ca-E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rPr>
              <a:t>Derechos</a:t>
            </a: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ca-E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rPr>
              <a:t>Sociales</a:t>
            </a: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rPr>
              <a:t>, Salud, </a:t>
            </a:r>
            <a:r>
              <a:rPr lang="ca-E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rPr>
              <a:t>Cooperación</a:t>
            </a: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rPr>
              <a:t> y </a:t>
            </a:r>
            <a:r>
              <a:rPr lang="ca-E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rPr>
              <a:t>Comunidad</a:t>
            </a:r>
            <a:r>
              <a:rPr lang="ca-ES" dirty="0">
                <a:solidFill>
                  <a:schemeClr val="tx1">
                    <a:lumMod val="50000"/>
                    <a:lumOff val="50000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rPr>
              <a:t>.</a:t>
            </a: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ca-E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rPr>
              <a:t>Ayuntamiento</a:t>
            </a:r>
            <a:r>
              <a:rPr lang="ca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rPr>
              <a:t> de Barcelona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D5C90692-F59B-B485-2FE8-5316E684C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>
            <a:extLst>
              <a:ext uri="{FF2B5EF4-FFF2-40B4-BE49-F238E27FC236}">
                <a16:creationId xmlns:a16="http://schemas.microsoft.com/office/drawing/2014/main" id="{F2897401-B410-1010-1F16-60CAB4EEB85E}"/>
              </a:ext>
            </a:extLst>
          </p:cNvPr>
          <p:cNvSpPr/>
          <p:nvPr/>
        </p:nvSpPr>
        <p:spPr>
          <a:xfrm>
            <a:off x="0" y="-10575"/>
            <a:ext cx="9154500" cy="793090"/>
          </a:xfrm>
          <a:prstGeom prst="rect">
            <a:avLst/>
          </a:prstGeom>
          <a:solidFill>
            <a:srgbClr val="E835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23">
            <a:extLst>
              <a:ext uri="{FF2B5EF4-FFF2-40B4-BE49-F238E27FC236}">
                <a16:creationId xmlns:a16="http://schemas.microsoft.com/office/drawing/2014/main" id="{1AFE2870-C782-109F-E314-DA3E12B26491}"/>
              </a:ext>
            </a:extLst>
          </p:cNvPr>
          <p:cNvSpPr/>
          <p:nvPr/>
        </p:nvSpPr>
        <p:spPr>
          <a:xfrm>
            <a:off x="722434" y="146861"/>
            <a:ext cx="8316792" cy="547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ca-E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Medium"/>
                <a:ea typeface="Inter Medium"/>
                <a:cs typeface="Arial"/>
                <a:sym typeface="Inter Medium"/>
              </a:rPr>
              <a:t>Ejemplo</a:t>
            </a:r>
            <a:r>
              <a:rPr lang="ca-ES" sz="3200" dirty="0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: </a:t>
            </a:r>
            <a:r>
              <a:rPr lang="ca-ES" sz="3200" dirty="0" err="1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Proyecto</a:t>
            </a:r>
            <a:r>
              <a:rPr lang="ca-ES" sz="3200" dirty="0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 Amunt!</a:t>
            </a:r>
            <a:endParaRPr kumimoji="0" lang="ca-E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 Medium"/>
              <a:ea typeface="Inter Medium"/>
              <a:cs typeface="Arial"/>
              <a:sym typeface="Inter Medium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A153244-D089-778E-47BA-EE2FB168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447" y="179450"/>
            <a:ext cx="324820" cy="412500"/>
          </a:xfrm>
          <a:prstGeom prst="rect">
            <a:avLst/>
          </a:prstGeom>
        </p:spPr>
      </p:pic>
      <p:sp>
        <p:nvSpPr>
          <p:cNvPr id="2" name="Google Shape;115;p19">
            <a:extLst>
              <a:ext uri="{FF2B5EF4-FFF2-40B4-BE49-F238E27FC236}">
                <a16:creationId xmlns:a16="http://schemas.microsoft.com/office/drawing/2014/main" id="{9083E629-57FA-9550-AA5E-4AC027FE843D}"/>
              </a:ext>
            </a:extLst>
          </p:cNvPr>
          <p:cNvSpPr/>
          <p:nvPr/>
        </p:nvSpPr>
        <p:spPr>
          <a:xfrm>
            <a:off x="104775" y="986556"/>
            <a:ext cx="4783748" cy="218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El proyecto Amunt! tiene como </a:t>
            </a:r>
            <a:r>
              <a:rPr lang="es-ES" b="1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objetivo ofrecer a personas beneficiarias del Ingreso Mínimo Vital apoyo para mejorar su situación laboral y social mediante un modelo de atención integral y coordinado</a:t>
            </a: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.</a:t>
            </a:r>
          </a:p>
          <a:p>
            <a:pPr lvl="0" algn="ctr">
              <a:buClr>
                <a:schemeClr val="dk1"/>
              </a:buClr>
              <a:buSzPts val="1100"/>
            </a:pPr>
            <a:endParaRPr lang="es-ES" dirty="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La intervención consiste en un periodo inicial de ingreso basado en un </a:t>
            </a:r>
            <a:r>
              <a:rPr lang="es-ES" b="1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diagnóstico social y laboral conjunto</a:t>
            </a: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 que permite identificar necesidades, intereses y aspiraciones. A partir de aquí, </a:t>
            </a:r>
            <a:r>
              <a:rPr lang="es-ES" b="1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se orienta a cada persona hacia actividades o servicios adecuados de los ámbitos social, educativo, laboral y comunitario</a:t>
            </a: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, ofrecidos por el Ayuntamiento de Barcelona y entidades colaboradoras. Por último, el proyecto incluye un </a:t>
            </a:r>
            <a:r>
              <a:rPr lang="es-ES" b="1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acompañamiento personalizado </a:t>
            </a: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con el fin de asegurar la inserción laboral, el bienestar emocional, las relaciones sociales y la participación comunitaria.</a:t>
            </a:r>
          </a:p>
          <a:p>
            <a:pPr lvl="0" algn="ctr">
              <a:buClr>
                <a:schemeClr val="dk1"/>
              </a:buClr>
              <a:buSzPts val="1100"/>
            </a:pPr>
            <a:endParaRPr lang="es-ES" dirty="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es-ES" b="1" dirty="0">
                <a:solidFill>
                  <a:schemeClr val="tx1"/>
                </a:solidFill>
                <a:latin typeface="Inter Medium"/>
                <a:ea typeface="Inter Medium"/>
                <a:sym typeface="Inter Medium"/>
              </a:rPr>
              <a:t>Más información sore el proyecto </a:t>
            </a:r>
            <a:r>
              <a:rPr lang="es-ES" b="1" dirty="0">
                <a:solidFill>
                  <a:schemeClr val="tx1"/>
                </a:solidFill>
                <a:latin typeface="Inter Medium"/>
                <a:ea typeface="Inter Medium"/>
                <a:sym typeface="Inter Medium"/>
                <a:hlinkClick r:id="rId5"/>
              </a:rPr>
              <a:t>aquí</a:t>
            </a:r>
            <a:endParaRPr lang="es-ES" dirty="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1" name="Rectangle: cantonades arrodonides 10">
            <a:extLst>
              <a:ext uri="{FF2B5EF4-FFF2-40B4-BE49-F238E27FC236}">
                <a16:creationId xmlns:a16="http://schemas.microsoft.com/office/drawing/2014/main" id="{D3FA5F48-861A-BE9F-63FA-4FB1AE8A4DA2}"/>
              </a:ext>
            </a:extLst>
          </p:cNvPr>
          <p:cNvSpPr/>
          <p:nvPr/>
        </p:nvSpPr>
        <p:spPr>
          <a:xfrm>
            <a:off x="5169877" y="3138852"/>
            <a:ext cx="3974122" cy="1995854"/>
          </a:xfrm>
          <a:prstGeom prst="roundRect">
            <a:avLst>
              <a:gd name="adj" fmla="val 4327"/>
            </a:avLst>
          </a:prstGeom>
          <a:solidFill>
            <a:srgbClr val="F5B8B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Google Shape;115;p19">
            <a:extLst>
              <a:ext uri="{FF2B5EF4-FFF2-40B4-BE49-F238E27FC236}">
                <a16:creationId xmlns:a16="http://schemas.microsoft.com/office/drawing/2014/main" id="{05C92897-2099-DF33-1893-05A02546E9DD}"/>
              </a:ext>
            </a:extLst>
          </p:cNvPr>
          <p:cNvSpPr/>
          <p:nvPr/>
        </p:nvSpPr>
        <p:spPr>
          <a:xfrm>
            <a:off x="5690871" y="3310572"/>
            <a:ext cx="3348354" cy="178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ES" sz="1200" b="1" dirty="0">
                <a:solidFill>
                  <a:schemeClr val="tx1"/>
                </a:solidFill>
                <a:latin typeface="Inter Medium"/>
                <a:ea typeface="Inter Medium"/>
                <a:sym typeface="Inter Medium"/>
              </a:rPr>
              <a:t>Importe financiado:</a:t>
            </a:r>
            <a:r>
              <a:rPr lang="es-ES" sz="1200" b="1" dirty="0">
                <a:solidFill>
                  <a:srgbClr val="C00000"/>
                </a:solidFill>
                <a:latin typeface="Inter Medium"/>
                <a:ea typeface="Inter Medium"/>
                <a:sym typeface="Inter Medium"/>
              </a:rPr>
              <a:t> 3.071.575 €</a:t>
            </a:r>
          </a:p>
          <a:p>
            <a:pPr lvl="0">
              <a:buClr>
                <a:schemeClr val="dk1"/>
              </a:buClr>
              <a:buSzPts val="1100"/>
            </a:pPr>
            <a:endParaRPr lang="es-ES" sz="1200" b="1" dirty="0">
              <a:solidFill>
                <a:srgbClr val="C00000"/>
              </a:solidFill>
              <a:latin typeface="Inter Medium"/>
              <a:ea typeface="Inter Medium"/>
              <a:sym typeface="Inter Medium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s-ES" sz="1200" b="1" dirty="0">
                <a:solidFill>
                  <a:schemeClr val="tx1"/>
                </a:solidFill>
                <a:latin typeface="Inter Medium"/>
                <a:ea typeface="Inter Medium"/>
                <a:sym typeface="Inter Medium"/>
              </a:rPr>
              <a:t>Personas impactadas:</a:t>
            </a:r>
            <a:r>
              <a:rPr lang="es-ES" sz="1200" b="1" dirty="0">
                <a:solidFill>
                  <a:srgbClr val="C00000"/>
                </a:solidFill>
                <a:latin typeface="Inter Medium"/>
                <a:ea typeface="Inter Medium"/>
                <a:sym typeface="Inter Medium"/>
              </a:rPr>
              <a:t> 1.182</a:t>
            </a:r>
          </a:p>
          <a:p>
            <a:pPr lvl="0">
              <a:buClr>
                <a:schemeClr val="dk1"/>
              </a:buClr>
              <a:buSzPts val="1100"/>
            </a:pPr>
            <a:endParaRPr lang="es-ES" sz="1200" b="1" dirty="0">
              <a:solidFill>
                <a:srgbClr val="C00000"/>
              </a:solidFill>
              <a:latin typeface="Inter Medium"/>
              <a:ea typeface="Inter Medium"/>
              <a:sym typeface="Inter Medium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s-ES" sz="1200" b="1" dirty="0">
                <a:solidFill>
                  <a:schemeClr val="tx1"/>
                </a:solidFill>
                <a:latin typeface="Inter Medium"/>
                <a:ea typeface="Inter Medium"/>
                <a:sym typeface="Inter Medium"/>
              </a:rPr>
              <a:t>Periodo de ejecución:</a:t>
            </a:r>
            <a:r>
              <a:rPr lang="es-ES" sz="1200" b="1" dirty="0">
                <a:solidFill>
                  <a:srgbClr val="C00000"/>
                </a:solidFill>
                <a:latin typeface="Inter Medium"/>
                <a:ea typeface="Inter Medium"/>
                <a:sym typeface="Inter Medium"/>
              </a:rPr>
              <a:t> </a:t>
            </a:r>
            <a:r>
              <a:rPr lang="es-ES" sz="1200" b="1" dirty="0" err="1">
                <a:solidFill>
                  <a:srgbClr val="C00000"/>
                </a:solidFill>
                <a:latin typeface="Inter Medium"/>
                <a:ea typeface="Inter Medium"/>
                <a:sym typeface="Inter Medium"/>
              </a:rPr>
              <a:t>sep</a:t>
            </a:r>
            <a:r>
              <a:rPr lang="es-ES" sz="1200" b="1" dirty="0">
                <a:solidFill>
                  <a:srgbClr val="C00000"/>
                </a:solidFill>
                <a:latin typeface="Inter Medium"/>
                <a:ea typeface="Inter Medium"/>
                <a:sym typeface="Inter Medium"/>
              </a:rPr>
              <a:t> 2022 - </a:t>
            </a:r>
            <a:r>
              <a:rPr lang="es-ES" sz="1200" b="1" dirty="0" err="1">
                <a:solidFill>
                  <a:srgbClr val="C00000"/>
                </a:solidFill>
                <a:latin typeface="Inter Medium"/>
                <a:ea typeface="Inter Medium"/>
                <a:sym typeface="Inter Medium"/>
              </a:rPr>
              <a:t>sep</a:t>
            </a:r>
            <a:r>
              <a:rPr lang="es-ES" sz="1200" b="1" dirty="0">
                <a:solidFill>
                  <a:srgbClr val="C00000"/>
                </a:solidFill>
                <a:latin typeface="Inter Medium"/>
                <a:ea typeface="Inter Medium"/>
                <a:sym typeface="Inter Medium"/>
              </a:rPr>
              <a:t> 2023</a:t>
            </a:r>
          </a:p>
          <a:p>
            <a:pPr lvl="0">
              <a:buClr>
                <a:schemeClr val="dk1"/>
              </a:buClr>
              <a:buSzPts val="1100"/>
            </a:pPr>
            <a:endParaRPr lang="es-ES" sz="1200" b="1" dirty="0">
              <a:solidFill>
                <a:srgbClr val="C00000"/>
              </a:solidFill>
              <a:latin typeface="Inter Medium"/>
              <a:ea typeface="Inter Medium"/>
              <a:sym typeface="Inter Medium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s-ES" sz="1200" b="1" dirty="0">
                <a:solidFill>
                  <a:schemeClr val="tx1"/>
                </a:solidFill>
                <a:latin typeface="Inter Medium"/>
                <a:ea typeface="Inter Medium"/>
                <a:sym typeface="Inter Medium"/>
              </a:rPr>
              <a:t>Objetivos europeos relacionados:</a:t>
            </a:r>
            <a:r>
              <a:rPr lang="es-ES" sz="1200" b="1" dirty="0">
                <a:solidFill>
                  <a:srgbClr val="C00000"/>
                </a:solidFill>
                <a:latin typeface="Inter Medium"/>
                <a:ea typeface="Inter Medium"/>
                <a:sym typeface="Inter Medium"/>
              </a:rPr>
              <a:t> Nuevas políticas públicas para un mercado de trabajo dinámico, resiliente e inclusivo</a:t>
            </a:r>
            <a:endParaRPr lang="es-ES" sz="1100" i="1" dirty="0">
              <a:solidFill>
                <a:schemeClr val="dk1"/>
              </a:solidFill>
              <a:latin typeface="Inter Medium"/>
              <a:ea typeface="Inter Medium"/>
              <a:sym typeface="Inter Medium"/>
            </a:endParaRP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BE1CCCC3-131D-9164-804B-1CF3DFC9D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862" y="3346063"/>
            <a:ext cx="245879" cy="200830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C37ED699-E569-9E37-814C-B205F0C6EF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5755" y="3635448"/>
            <a:ext cx="262363" cy="257990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FC4AFBB9-3C23-92E0-A8EC-F6E103BC1C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0645" y="4010870"/>
            <a:ext cx="257990" cy="257990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FEF0DD51-BA93-4543-CB7A-46D8CADF6A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4232" y="4438893"/>
            <a:ext cx="392607" cy="1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3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72BEE6C7-43A6-B887-B2DA-495ED12A8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cantonades arrodonides 10">
            <a:extLst>
              <a:ext uri="{FF2B5EF4-FFF2-40B4-BE49-F238E27FC236}">
                <a16:creationId xmlns:a16="http://schemas.microsoft.com/office/drawing/2014/main" id="{4BACE05B-CF91-43FD-D530-FA9979C81A8A}"/>
              </a:ext>
            </a:extLst>
          </p:cNvPr>
          <p:cNvSpPr/>
          <p:nvPr/>
        </p:nvSpPr>
        <p:spPr>
          <a:xfrm>
            <a:off x="4975462" y="3138852"/>
            <a:ext cx="4168537" cy="1869996"/>
          </a:xfrm>
          <a:prstGeom prst="roundRect">
            <a:avLst>
              <a:gd name="adj" fmla="val 4327"/>
            </a:avLst>
          </a:prstGeom>
          <a:solidFill>
            <a:srgbClr val="F5B8B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9" name="Google Shape;149;p23">
            <a:extLst>
              <a:ext uri="{FF2B5EF4-FFF2-40B4-BE49-F238E27FC236}">
                <a16:creationId xmlns:a16="http://schemas.microsoft.com/office/drawing/2014/main" id="{C1EA99D1-2F6E-5A1B-C392-69E8EB65315E}"/>
              </a:ext>
            </a:extLst>
          </p:cNvPr>
          <p:cNvSpPr/>
          <p:nvPr/>
        </p:nvSpPr>
        <p:spPr>
          <a:xfrm>
            <a:off x="0" y="-10575"/>
            <a:ext cx="9154500" cy="793090"/>
          </a:xfrm>
          <a:prstGeom prst="rect">
            <a:avLst/>
          </a:prstGeom>
          <a:solidFill>
            <a:srgbClr val="E835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23">
            <a:extLst>
              <a:ext uri="{FF2B5EF4-FFF2-40B4-BE49-F238E27FC236}">
                <a16:creationId xmlns:a16="http://schemas.microsoft.com/office/drawing/2014/main" id="{A5552F5B-E460-EB32-9E7D-4B5ED208222C}"/>
              </a:ext>
            </a:extLst>
          </p:cNvPr>
          <p:cNvSpPr/>
          <p:nvPr/>
        </p:nvSpPr>
        <p:spPr>
          <a:xfrm>
            <a:off x="722434" y="146861"/>
            <a:ext cx="8316792" cy="547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ca-E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 Medium"/>
                <a:ea typeface="Inter Medium"/>
                <a:cs typeface="Arial"/>
                <a:sym typeface="Inter Medium"/>
              </a:rPr>
              <a:t>Ejemplo</a:t>
            </a:r>
            <a:r>
              <a:rPr lang="ca-ES" sz="3200" dirty="0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: </a:t>
            </a:r>
            <a:r>
              <a:rPr lang="ca-ES" sz="3200" dirty="0" err="1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Proyecto</a:t>
            </a:r>
            <a:r>
              <a:rPr lang="ca-ES" sz="3200" dirty="0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 ARI</a:t>
            </a:r>
            <a:endParaRPr kumimoji="0" lang="ca-E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 Medium"/>
              <a:ea typeface="Inter Medium"/>
              <a:cs typeface="Arial"/>
              <a:sym typeface="Inter Medium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C575802-AE6E-7359-77D5-F0425F238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447" y="179450"/>
            <a:ext cx="324820" cy="412500"/>
          </a:xfrm>
          <a:prstGeom prst="rect">
            <a:avLst/>
          </a:prstGeom>
        </p:spPr>
      </p:pic>
      <p:sp>
        <p:nvSpPr>
          <p:cNvPr id="2" name="Google Shape;115;p19">
            <a:extLst>
              <a:ext uri="{FF2B5EF4-FFF2-40B4-BE49-F238E27FC236}">
                <a16:creationId xmlns:a16="http://schemas.microsoft.com/office/drawing/2014/main" id="{05BDCA2B-766E-C3B6-8901-A85229539DCF}"/>
              </a:ext>
            </a:extLst>
          </p:cNvPr>
          <p:cNvSpPr/>
          <p:nvPr/>
        </p:nvSpPr>
        <p:spPr>
          <a:xfrm>
            <a:off x="104775" y="963867"/>
            <a:ext cx="4783748" cy="218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El proyecto ARI (Asistente robótico inteligente) impulsa la instalación de robots sociales como apoyo al Servicio de teleasistencia, con el objetivo de </a:t>
            </a:r>
            <a:r>
              <a:rPr lang="es-ES" b="1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mejorar la calidad de vida, la autonomía y la seguridad de las personas mayores</a:t>
            </a: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, especialmente aquellas que viven solas o en situación de dependencia.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.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La presencia de estos dispositivos en los domicilios de estas personas contribuye a mejorar la </a:t>
            </a:r>
            <a:r>
              <a:rPr lang="es-ES" b="1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respuesta ante situaciones de riesgo</a:t>
            </a: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, </a:t>
            </a:r>
            <a:r>
              <a:rPr lang="es-ES" b="1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refuerza la red de apoyo social y complementa la labor de los/as profesionales </a:t>
            </a: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con tecnología innovadora basada en tecnologías basadas en inteligencia artificial. </a:t>
            </a:r>
          </a:p>
          <a:p>
            <a:pPr lvl="0" algn="ctr">
              <a:buClr>
                <a:schemeClr val="dk1"/>
              </a:buClr>
              <a:buSzPts val="1100"/>
            </a:pPr>
            <a:endParaRPr lang="es-ES" dirty="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Por último, este proyecto </a:t>
            </a:r>
            <a:r>
              <a:rPr lang="es-ES" b="1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dota de mayor sostenibilidad a los servicios públicos</a:t>
            </a: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 de carácter asistencial ante el incremento exponencial de la población envejecida.</a:t>
            </a:r>
          </a:p>
          <a:p>
            <a:pPr lvl="0" algn="ctr">
              <a:buClr>
                <a:schemeClr val="dk1"/>
              </a:buClr>
              <a:buSzPts val="1100"/>
            </a:pPr>
            <a:endParaRPr lang="es-ES" dirty="0">
              <a:solidFill>
                <a:schemeClr val="dk1"/>
              </a:solidFill>
              <a:latin typeface="Inter Medium"/>
              <a:ea typeface="Inter Medium"/>
              <a:sym typeface="Inter Medium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s-ES" b="1" dirty="0">
                <a:solidFill>
                  <a:schemeClr val="tx1"/>
                </a:solidFill>
                <a:latin typeface="Inter Medium"/>
                <a:ea typeface="Inter Medium"/>
                <a:sym typeface="Inter Medium"/>
              </a:rPr>
              <a:t>Más información sore el proyecto </a:t>
            </a:r>
            <a:r>
              <a:rPr lang="es-ES" b="1" dirty="0">
                <a:solidFill>
                  <a:schemeClr val="tx1"/>
                </a:solidFill>
                <a:latin typeface="Inter Medium"/>
                <a:ea typeface="Inter Medium"/>
                <a:sym typeface="Inter Medium"/>
                <a:hlinkClick r:id="rId5"/>
              </a:rPr>
              <a:t>aquí</a:t>
            </a:r>
            <a:endParaRPr lang="es-ES" dirty="0">
              <a:solidFill>
                <a:schemeClr val="tx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6" name="Google Shape;115;p19">
            <a:extLst>
              <a:ext uri="{FF2B5EF4-FFF2-40B4-BE49-F238E27FC236}">
                <a16:creationId xmlns:a16="http://schemas.microsoft.com/office/drawing/2014/main" id="{D888495A-5638-B6FE-3569-36018BD5E858}"/>
              </a:ext>
            </a:extLst>
          </p:cNvPr>
          <p:cNvSpPr/>
          <p:nvPr/>
        </p:nvSpPr>
        <p:spPr>
          <a:xfrm>
            <a:off x="5565530" y="3151060"/>
            <a:ext cx="3305908" cy="184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ES" sz="1200" b="1" dirty="0">
                <a:solidFill>
                  <a:schemeClr val="tx1"/>
                </a:solidFill>
                <a:latin typeface="Inter Medium"/>
                <a:ea typeface="Inter Medium"/>
                <a:sym typeface="Inter Medium"/>
              </a:rPr>
              <a:t>Importe financiado:</a:t>
            </a:r>
            <a:r>
              <a:rPr lang="es-ES" sz="1200" b="1" dirty="0">
                <a:solidFill>
                  <a:srgbClr val="C00000"/>
                </a:solidFill>
                <a:latin typeface="Inter Medium"/>
                <a:ea typeface="Inter Medium"/>
                <a:sym typeface="Inter Medium"/>
              </a:rPr>
              <a:t> 3.788,023,18 €</a:t>
            </a:r>
          </a:p>
          <a:p>
            <a:pPr lvl="0">
              <a:buClr>
                <a:schemeClr val="dk1"/>
              </a:buClr>
              <a:buSzPts val="1100"/>
            </a:pPr>
            <a:endParaRPr lang="es-ES" sz="1200" b="1" dirty="0">
              <a:solidFill>
                <a:srgbClr val="C00000"/>
              </a:solidFill>
              <a:latin typeface="Inter Medium"/>
              <a:ea typeface="Inter Medium"/>
              <a:sym typeface="Inter Medium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s-ES" sz="1200" b="1" dirty="0">
                <a:solidFill>
                  <a:schemeClr val="tx1"/>
                </a:solidFill>
                <a:latin typeface="Inter Medium"/>
                <a:ea typeface="Inter Medium"/>
                <a:sym typeface="Inter Medium"/>
              </a:rPr>
              <a:t>Personas impactadas:</a:t>
            </a:r>
            <a:r>
              <a:rPr lang="es-ES" sz="1200" b="1" dirty="0">
                <a:solidFill>
                  <a:srgbClr val="C00000"/>
                </a:solidFill>
                <a:latin typeface="Inter Medium"/>
                <a:ea typeface="Inter Medium"/>
                <a:sym typeface="Inter Medium"/>
              </a:rPr>
              <a:t> 600</a:t>
            </a:r>
          </a:p>
          <a:p>
            <a:pPr lvl="0">
              <a:buClr>
                <a:schemeClr val="dk1"/>
              </a:buClr>
              <a:buSzPts val="1100"/>
            </a:pPr>
            <a:endParaRPr lang="es-ES" sz="1200" b="1" dirty="0">
              <a:solidFill>
                <a:srgbClr val="C00000"/>
              </a:solidFill>
              <a:latin typeface="Inter Medium"/>
              <a:ea typeface="Inter Medium"/>
              <a:sym typeface="Inter Medium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s-ES" sz="1200" b="1" dirty="0">
                <a:solidFill>
                  <a:schemeClr val="tx1"/>
                </a:solidFill>
                <a:latin typeface="Inter Medium"/>
                <a:ea typeface="Inter Medium"/>
                <a:sym typeface="Inter Medium"/>
              </a:rPr>
              <a:t>Periodo de ejecución:</a:t>
            </a:r>
            <a:r>
              <a:rPr lang="es-ES" sz="1200" b="1" dirty="0">
                <a:solidFill>
                  <a:srgbClr val="C00000"/>
                </a:solidFill>
                <a:latin typeface="Inter Medium"/>
                <a:ea typeface="Inter Medium"/>
                <a:sym typeface="Inter Medium"/>
              </a:rPr>
              <a:t> </a:t>
            </a:r>
            <a:r>
              <a:rPr lang="es-ES" sz="1200" b="1" dirty="0" err="1">
                <a:solidFill>
                  <a:srgbClr val="C00000"/>
                </a:solidFill>
                <a:latin typeface="Inter Medium"/>
                <a:ea typeface="Inter Medium"/>
                <a:sym typeface="Inter Medium"/>
              </a:rPr>
              <a:t>sep</a:t>
            </a:r>
            <a:r>
              <a:rPr lang="es-ES" sz="1200" b="1" dirty="0">
                <a:solidFill>
                  <a:srgbClr val="C00000"/>
                </a:solidFill>
                <a:latin typeface="Inter Medium"/>
                <a:ea typeface="Inter Medium"/>
                <a:sym typeface="Inter Medium"/>
              </a:rPr>
              <a:t> 2025 - abr 2026</a:t>
            </a:r>
          </a:p>
          <a:p>
            <a:pPr lvl="0">
              <a:buClr>
                <a:schemeClr val="dk1"/>
              </a:buClr>
              <a:buSzPts val="1100"/>
            </a:pPr>
            <a:endParaRPr lang="es-ES" sz="1200" b="1" dirty="0">
              <a:solidFill>
                <a:srgbClr val="C00000"/>
              </a:solidFill>
              <a:latin typeface="Inter Medium"/>
              <a:ea typeface="Inter Medium"/>
              <a:sym typeface="Inter Medium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s-ES" sz="1200" b="1" dirty="0">
                <a:solidFill>
                  <a:schemeClr val="tx1"/>
                </a:solidFill>
                <a:latin typeface="Inter Medium"/>
                <a:ea typeface="Inter Medium"/>
                <a:sym typeface="Inter Medium"/>
              </a:rPr>
              <a:t>Objetivos europeos relacionados:</a:t>
            </a:r>
            <a:r>
              <a:rPr lang="es-ES" sz="1200" b="1" dirty="0">
                <a:solidFill>
                  <a:srgbClr val="C00000"/>
                </a:solidFill>
                <a:latin typeface="Inter Medium"/>
                <a:ea typeface="Inter Medium"/>
                <a:sym typeface="Inter Medium"/>
              </a:rPr>
              <a:t> Economía de los cuidados y refuerzo de las políticas de inclusión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6ABB7F79-DD9A-0131-5DEB-9EA23297C7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873" y="3184220"/>
            <a:ext cx="226857" cy="185293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990F948F-A1D5-A43D-04D5-5F1D9CD81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0143" y="3521988"/>
            <a:ext cx="242066" cy="238031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A99AA8AB-FE21-78B9-BBD0-36024586DC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1071" y="3950167"/>
            <a:ext cx="238031" cy="238031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C060AF84-2978-144C-1A4B-E46AC97684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7075" y="4355705"/>
            <a:ext cx="362234" cy="179595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7AE0A8F9-3DC0-370B-2380-22012128B4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5462" y="791307"/>
            <a:ext cx="4168537" cy="23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82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2D883705-DC42-8820-678B-1F1B36EA6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>
            <a:extLst>
              <a:ext uri="{FF2B5EF4-FFF2-40B4-BE49-F238E27FC236}">
                <a16:creationId xmlns:a16="http://schemas.microsoft.com/office/drawing/2014/main" id="{1EB35A35-BC39-6F9B-FFA9-536C330E0792}"/>
              </a:ext>
            </a:extLst>
          </p:cNvPr>
          <p:cNvSpPr/>
          <p:nvPr/>
        </p:nvSpPr>
        <p:spPr>
          <a:xfrm>
            <a:off x="0" y="-10575"/>
            <a:ext cx="9154500" cy="793090"/>
          </a:xfrm>
          <a:prstGeom prst="rect">
            <a:avLst/>
          </a:prstGeom>
          <a:solidFill>
            <a:srgbClr val="E835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23">
            <a:extLst>
              <a:ext uri="{FF2B5EF4-FFF2-40B4-BE49-F238E27FC236}">
                <a16:creationId xmlns:a16="http://schemas.microsoft.com/office/drawing/2014/main" id="{B8531165-D768-C4EF-8D6E-FC097ADBCEC8}"/>
              </a:ext>
            </a:extLst>
          </p:cNvPr>
          <p:cNvSpPr/>
          <p:nvPr/>
        </p:nvSpPr>
        <p:spPr>
          <a:xfrm>
            <a:off x="722433" y="146861"/>
            <a:ext cx="8588621" cy="547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ca-ES" sz="2800" dirty="0" err="1">
                <a:solidFill>
                  <a:schemeClr val="bg1"/>
                </a:solidFill>
                <a:latin typeface="Inter Medium"/>
                <a:ea typeface="Inter Medium"/>
                <a:cs typeface="Inter Medium"/>
                <a:sym typeface="Inter Medium"/>
              </a:rPr>
              <a:t>Lecciones</a:t>
            </a:r>
            <a:r>
              <a:rPr lang="ca-ES" sz="2800" dirty="0">
                <a:solidFill>
                  <a:schemeClr val="bg1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ca-ES" sz="2800" dirty="0" err="1">
                <a:solidFill>
                  <a:schemeClr val="bg1"/>
                </a:solidFill>
                <a:latin typeface="Inter Medium"/>
                <a:ea typeface="Inter Medium"/>
                <a:cs typeface="Inter Medium"/>
                <a:sym typeface="Inter Medium"/>
              </a:rPr>
              <a:t>aprendidas</a:t>
            </a:r>
            <a:r>
              <a:rPr lang="ca-ES" sz="2800" dirty="0">
                <a:solidFill>
                  <a:schemeClr val="bg1"/>
                </a:solidFill>
                <a:latin typeface="Inter Medium"/>
                <a:ea typeface="Inter Medium"/>
                <a:cs typeface="Inter Medium"/>
                <a:sym typeface="Inter Medium"/>
              </a:rPr>
              <a:t> y </a:t>
            </a:r>
            <a:r>
              <a:rPr lang="ca-ES" sz="2800" dirty="0" err="1">
                <a:solidFill>
                  <a:schemeClr val="bg1"/>
                </a:solidFill>
                <a:latin typeface="Inter Medium"/>
                <a:ea typeface="Inter Medium"/>
                <a:cs typeface="Inter Medium"/>
                <a:sym typeface="Inter Medium"/>
              </a:rPr>
              <a:t>recomendaciones</a:t>
            </a:r>
            <a:endParaRPr lang="ca-ES" sz="2800" dirty="0">
              <a:solidFill>
                <a:schemeClr val="bg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1100"/>
            </a:pPr>
            <a:endParaRPr lang="ca-ES" sz="2800" dirty="0">
              <a:solidFill>
                <a:schemeClr val="bg1"/>
              </a:solidFill>
              <a:latin typeface="Inter Medium"/>
              <a:ea typeface="Inter Medium"/>
              <a:sym typeface="Inter Medium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A734B75-7E25-3B79-3DC1-FEA0CBD80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447" y="179450"/>
            <a:ext cx="324820" cy="412500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F4FF79D8-7679-458F-1057-693BB18932D9}"/>
              </a:ext>
            </a:extLst>
          </p:cNvPr>
          <p:cNvSpPr txBox="1"/>
          <p:nvPr/>
        </p:nvSpPr>
        <p:spPr>
          <a:xfrm>
            <a:off x="3901586" y="913575"/>
            <a:ext cx="501392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noProof="0" dirty="0">
                <a:latin typeface="Inter Medium" panose="020B0604020202020204" charset="0"/>
                <a:ea typeface="Inter Medium" panose="020B0604020202020204" charset="0"/>
              </a:rPr>
              <a:t>La financiación externa ha de responder a la necesidad de desarrollar proyectos de ciudad innovadores y con impacto, no al revés.</a:t>
            </a:r>
          </a:p>
          <a:p>
            <a:endParaRPr lang="es-ES" sz="1200" dirty="0">
              <a:latin typeface="Inter Medium" panose="020B0604020202020204" charset="0"/>
              <a:ea typeface="Inter Medium" panose="020B0604020202020204" charset="0"/>
            </a:endParaRPr>
          </a:p>
          <a:p>
            <a:r>
              <a:rPr lang="es-ES" sz="1200" dirty="0">
                <a:latin typeface="Inter Medium" panose="020B0604020202020204" charset="0"/>
                <a:ea typeface="Inter Medium" panose="020B0604020202020204" charset="0"/>
              </a:rPr>
              <a:t>La planificación de todas las tareas vinculadas a la formalización y justificación de los fondos recibidos reduce riesgos y facilita cumplir plazos y condiciones.</a:t>
            </a:r>
          </a:p>
          <a:p>
            <a:endParaRPr lang="es-ES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r>
              <a:rPr lang="es-ES" sz="1200" dirty="0">
                <a:latin typeface="Inter Medium" panose="020B0604020202020204" charset="0"/>
                <a:ea typeface="Inter Medium" panose="020B0604020202020204" charset="0"/>
              </a:rPr>
              <a:t>Crear equipos especializados en la gestión y procesos claros son claves para reducir riesgos.</a:t>
            </a:r>
            <a:endParaRPr lang="es-ES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endParaRPr lang="es-ES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r>
              <a:rPr lang="es-ES" sz="1200" dirty="0">
                <a:latin typeface="Inter Medium" panose="020B0604020202020204" charset="0"/>
                <a:ea typeface="Inter Medium" panose="020B0604020202020204" charset="0"/>
              </a:rPr>
              <a:t>Un proyecto susceptible de ser financiado debe tener un impacto claro y unos hitos y objetivos definidos y medibles para incrementar las posibilidades de poder ser financiado.</a:t>
            </a:r>
          </a:p>
          <a:p>
            <a:endParaRPr lang="es-ES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r>
              <a:rPr lang="es-ES" sz="1200" dirty="0">
                <a:latin typeface="Inter Medium" panose="020B0604020202020204" charset="0"/>
                <a:ea typeface="Inter Medium" panose="020B0604020202020204" charset="0"/>
              </a:rPr>
              <a:t>Planificar licitaciones con antelación y adaptar los pliegos a las exigencias de la financiación evita cuellos de botella que ponen en peligro la ejecución de los proyectos y su posterior justificación.</a:t>
            </a:r>
            <a:endParaRPr lang="es-ES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endParaRPr lang="es-ES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r>
              <a:rPr lang="es-ES" sz="1200" noProof="0" dirty="0">
                <a:latin typeface="Inter Medium" panose="020B0604020202020204" charset="0"/>
                <a:ea typeface="Inter Medium" panose="020B0604020202020204" charset="0"/>
              </a:rPr>
              <a:t>La búsqueda de financiación no ha de ser algo puntual, se trata de un proceso estratégico que ha de formar parte de la toma de decisiones de cualquier administración pública</a:t>
            </a:r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3E85C92E-4E70-FEEF-5DB5-DFA3AF598B16}"/>
              </a:ext>
            </a:extLst>
          </p:cNvPr>
          <p:cNvSpPr txBox="1"/>
          <p:nvPr/>
        </p:nvSpPr>
        <p:spPr>
          <a:xfrm>
            <a:off x="474786" y="966328"/>
            <a:ext cx="30685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Entender la financiación como una oportunidad para la transformación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BBC684BC-BC5E-5D54-4021-7416528DDE8F}"/>
              </a:ext>
            </a:extLst>
          </p:cNvPr>
          <p:cNvSpPr txBox="1"/>
          <p:nvPr/>
        </p:nvSpPr>
        <p:spPr>
          <a:xfrm>
            <a:off x="474787" y="1651350"/>
            <a:ext cx="34268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Invertir en preparación, no solo en ejecución</a:t>
            </a:r>
            <a:endParaRPr lang="es-ES" sz="1300" b="1" noProof="0" dirty="0">
              <a:solidFill>
                <a:srgbClr val="C00000"/>
              </a:solidFill>
              <a:latin typeface="Inter Medium" panose="020B0604020202020204" charset="0"/>
              <a:ea typeface="Inter Medium" panose="020B0604020202020204" charset="0"/>
            </a:endParaRPr>
          </a:p>
        </p:txBody>
      </p: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76AA48D7-A9A4-08DC-D39D-6C71C5D01F32}"/>
              </a:ext>
            </a:extLst>
          </p:cNvPr>
          <p:cNvSpPr txBox="1"/>
          <p:nvPr/>
        </p:nvSpPr>
        <p:spPr>
          <a:xfrm>
            <a:off x="474785" y="2393516"/>
            <a:ext cx="298059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Reforzar la capacidad institucional</a:t>
            </a:r>
            <a:endParaRPr lang="es-ES" sz="1300" noProof="0" dirty="0"/>
          </a:p>
        </p:txBody>
      </p:sp>
      <p:sp>
        <p:nvSpPr>
          <p:cNvPr id="25" name="QuadreDeText 24">
            <a:extLst>
              <a:ext uri="{FF2B5EF4-FFF2-40B4-BE49-F238E27FC236}">
                <a16:creationId xmlns:a16="http://schemas.microsoft.com/office/drawing/2014/main" id="{3C044B3F-E2D4-597E-97D5-8FD47C0C2CE5}"/>
              </a:ext>
            </a:extLst>
          </p:cNvPr>
          <p:cNvSpPr txBox="1"/>
          <p:nvPr/>
        </p:nvSpPr>
        <p:spPr>
          <a:xfrm>
            <a:off x="474787" y="2961306"/>
            <a:ext cx="334107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Orientación a impacto y resultados</a:t>
            </a:r>
            <a:endParaRPr lang="es-ES" sz="1300" noProof="0" dirty="0"/>
          </a:p>
        </p:txBody>
      </p:sp>
      <p:sp>
        <p:nvSpPr>
          <p:cNvPr id="27" name="QuadreDeText 26">
            <a:extLst>
              <a:ext uri="{FF2B5EF4-FFF2-40B4-BE49-F238E27FC236}">
                <a16:creationId xmlns:a16="http://schemas.microsoft.com/office/drawing/2014/main" id="{627389DA-EB03-598A-5676-9ECBB566F2CA}"/>
              </a:ext>
            </a:extLst>
          </p:cNvPr>
          <p:cNvSpPr txBox="1"/>
          <p:nvPr/>
        </p:nvSpPr>
        <p:spPr>
          <a:xfrm>
            <a:off x="474786" y="3662905"/>
            <a:ext cx="28912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Anticipar y adaptar los procesos de contratación</a:t>
            </a:r>
            <a:endParaRPr lang="es-ES" sz="1300" noProof="0" dirty="0"/>
          </a:p>
        </p:txBody>
      </p:sp>
      <p:sp>
        <p:nvSpPr>
          <p:cNvPr id="29" name="QuadreDeText 28">
            <a:extLst>
              <a:ext uri="{FF2B5EF4-FFF2-40B4-BE49-F238E27FC236}">
                <a16:creationId xmlns:a16="http://schemas.microsoft.com/office/drawing/2014/main" id="{B7712330-7EE4-39F7-48BB-E64C3DB01ED3}"/>
              </a:ext>
            </a:extLst>
          </p:cNvPr>
          <p:cNvSpPr txBox="1"/>
          <p:nvPr/>
        </p:nvSpPr>
        <p:spPr>
          <a:xfrm>
            <a:off x="474787" y="4389405"/>
            <a:ext cx="30685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Integrar la financiación en la estrategia municipal</a:t>
            </a:r>
            <a:endParaRPr lang="es-ES" sz="1300" noProof="0" dirty="0"/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558FB95B-357B-106B-722B-E8BA86506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04" y="1026359"/>
            <a:ext cx="324981" cy="324981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95EDB5D7-BDD1-2117-75E3-1DF354B1E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012" y="1756672"/>
            <a:ext cx="324981" cy="330490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B191AF7B-4707-B8EC-4038-0B22B2C58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05" y="2323176"/>
            <a:ext cx="280916" cy="324981"/>
          </a:xfrm>
          <a:prstGeom prst="rect">
            <a:avLst/>
          </a:prstGeom>
        </p:spPr>
      </p:pic>
      <p:pic>
        <p:nvPicPr>
          <p:cNvPr id="17" name="Imatge 16">
            <a:extLst>
              <a:ext uri="{FF2B5EF4-FFF2-40B4-BE49-F238E27FC236}">
                <a16:creationId xmlns:a16="http://schemas.microsoft.com/office/drawing/2014/main" id="{0648E8F6-9AAE-6FE8-6E17-CEF776A47E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32" y="2969953"/>
            <a:ext cx="324981" cy="324981"/>
          </a:xfrm>
          <a:prstGeom prst="rect">
            <a:avLst/>
          </a:prstGeom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DEE94CD3-FA66-B8EA-2E09-281996C144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32" y="3708917"/>
            <a:ext cx="324981" cy="324981"/>
          </a:xfrm>
          <a:prstGeom prst="rect">
            <a:avLst/>
          </a:prstGeom>
        </p:spPr>
      </p:pic>
      <p:pic>
        <p:nvPicPr>
          <p:cNvPr id="19" name="Picture 29" descr="C:\Users\X715467\Downloads\organization.png">
            <a:extLst>
              <a:ext uri="{FF2B5EF4-FFF2-40B4-BE49-F238E27FC236}">
                <a16:creationId xmlns:a16="http://schemas.microsoft.com/office/drawing/2014/main" id="{60362CA2-C467-1A5B-4F23-5CC4C3F19445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duotone>
              <a:srgbClr val="C00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1" y="4492421"/>
            <a:ext cx="325257" cy="32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0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/>
          <p:nvPr/>
        </p:nvSpPr>
        <p:spPr>
          <a:xfrm>
            <a:off x="1047750" y="1593450"/>
            <a:ext cx="70485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Inter"/>
                <a:cs typeface="Inter"/>
                <a:sym typeface="Inter"/>
              </a:rPr>
              <a:t>Gracias</a:t>
            </a:r>
            <a:endParaRPr sz="3800" b="1" dirty="0">
              <a:solidFill>
                <a:schemeClr val="tx1">
                  <a:lumMod val="85000"/>
                  <a:lumOff val="15000"/>
                </a:schemeClr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tx1">
                  <a:lumMod val="85000"/>
                  <a:lumOff val="15000"/>
                </a:schemeClr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Inter Medium"/>
                <a:ea typeface="Inter Medium"/>
                <a:cs typeface="Inter Medium"/>
                <a:sym typeface="Inter Medium"/>
              </a:rPr>
              <a:t>www.barcelona.cat</a:t>
            </a:r>
            <a:endParaRPr sz="3600" dirty="0">
              <a:solidFill>
                <a:schemeClr val="tx1">
                  <a:lumMod val="85000"/>
                  <a:lumOff val="15000"/>
                </a:schemeClr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F5AB6D3-38BB-4D20-BFA5-AB42F0546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597400"/>
            <a:ext cx="9144000" cy="5461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4018927-F35E-775B-13FB-A3D4D562A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005" y="4686300"/>
            <a:ext cx="1828800" cy="368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6963749" y="244775"/>
            <a:ext cx="1878600" cy="278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INDEX |</a:t>
            </a:r>
            <a:r>
              <a:rPr lang="es" sz="600" b="1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 PLA ENDREÇA</a:t>
            </a:r>
            <a:endParaRPr sz="600" b="1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6963749" y="244775"/>
            <a:ext cx="1878600" cy="278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rPr>
              <a:t>INDEX |</a:t>
            </a:r>
            <a:r>
              <a:rPr lang="es" sz="600" b="1">
                <a:solidFill>
                  <a:schemeClr val="lt2"/>
                </a:solidFill>
                <a:latin typeface="Work Sans"/>
                <a:ea typeface="Work Sans"/>
                <a:cs typeface="Work Sans"/>
                <a:sym typeface="Work Sans"/>
              </a:rPr>
              <a:t>  PLA ENDREÇA</a:t>
            </a:r>
            <a:endParaRPr sz="600" b="1">
              <a:solidFill>
                <a:schemeClr val="lt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511900" y="3441025"/>
            <a:ext cx="39504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9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Índice</a:t>
            </a:r>
            <a:endParaRPr sz="27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4359175" y="470484"/>
            <a:ext cx="4483174" cy="29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Inter"/>
              <a:buAutoNum type="arabicPeriod"/>
            </a:pPr>
            <a:r>
              <a:rPr lang="es-ES_tradnl" sz="1600" noProof="0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Contexto</a:t>
            </a: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Inter"/>
              <a:buAutoNum type="arabicPeriod"/>
            </a:pPr>
            <a:r>
              <a:rPr lang="es-ES_tradnl" sz="1600" noProof="0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Marco temporal de los Fondos Next Generation EU</a:t>
            </a:r>
          </a:p>
          <a:p>
            <a:pPr marL="457200" lvl="0" indent="-349250">
              <a:lnSpc>
                <a:spcPct val="115000"/>
              </a:lnSpc>
              <a:buClr>
                <a:schemeClr val="dk1"/>
              </a:buClr>
              <a:buSzPts val="1900"/>
              <a:buFont typeface="Inter"/>
              <a:buAutoNum type="arabicPeriod"/>
            </a:pPr>
            <a:r>
              <a:rPr lang="es-ES_tradnl" sz="1600" noProof="0" dirty="0">
                <a:solidFill>
                  <a:schemeClr val="tx1"/>
                </a:solidFill>
                <a:latin typeface="Inter"/>
                <a:ea typeface="Inter"/>
                <a:sym typeface="Inter Medium"/>
              </a:rPr>
              <a:t>Importes, sectores y proyectos </a:t>
            </a:r>
          </a:p>
          <a:p>
            <a:pPr marL="457200" lvl="0" indent="-349250">
              <a:lnSpc>
                <a:spcPct val="115000"/>
              </a:lnSpc>
              <a:buClr>
                <a:schemeClr val="dk1"/>
              </a:buClr>
              <a:buSzPts val="1900"/>
              <a:buFont typeface="Inter"/>
              <a:buAutoNum type="arabicPeriod"/>
            </a:pPr>
            <a:r>
              <a:rPr lang="es-ES_tradnl" sz="1600" noProof="0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Retos de los Fondos Next Generation EU</a:t>
            </a:r>
          </a:p>
          <a:p>
            <a:pPr marL="457200" lvl="0" indent="-349250">
              <a:lnSpc>
                <a:spcPct val="115000"/>
              </a:lnSpc>
              <a:buClr>
                <a:schemeClr val="dk1"/>
              </a:buClr>
              <a:buSzPts val="1900"/>
              <a:buFont typeface="Inter"/>
              <a:buAutoNum type="arabicPeriod"/>
            </a:pPr>
            <a:r>
              <a:rPr lang="es-ES_tradnl" sz="1600" noProof="0" dirty="0">
                <a:solidFill>
                  <a:schemeClr val="tx1"/>
                </a:solidFill>
                <a:latin typeface="Inter Medium"/>
                <a:ea typeface="Inter Medium"/>
                <a:sym typeface="Inter Medium"/>
              </a:rPr>
              <a:t>Cómo hemos dado respuesta a los retos</a:t>
            </a:r>
            <a:endParaRPr lang="es-ES_tradnl" sz="1600" noProof="0" dirty="0">
              <a:solidFill>
                <a:schemeClr val="tx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Inter"/>
              <a:buAutoNum type="arabicPeriod"/>
            </a:pPr>
            <a:r>
              <a:rPr lang="es-ES_tradnl" sz="1600" noProof="0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Resultados obtenidos</a:t>
            </a:r>
          </a:p>
          <a:p>
            <a:pPr marL="457200" lvl="0" indent="-349250">
              <a:lnSpc>
                <a:spcPct val="115000"/>
              </a:lnSpc>
              <a:buClr>
                <a:schemeClr val="dk1"/>
              </a:buClr>
              <a:buSzPts val="1900"/>
              <a:buFont typeface="Inter"/>
              <a:buAutoNum type="arabicPeriod"/>
            </a:pPr>
            <a:r>
              <a:rPr lang="es-ES_tradnl" sz="1600" noProof="0" dirty="0">
                <a:solidFill>
                  <a:schemeClr val="tx1"/>
                </a:solidFill>
                <a:latin typeface="Inter Medium"/>
                <a:ea typeface="Inter Medium"/>
                <a:sym typeface="Inter Medium"/>
              </a:rPr>
              <a:t>Ejemplo: Proyecto Amunt!</a:t>
            </a:r>
            <a:endParaRPr lang="es-ES_tradnl" sz="1600" noProof="0" dirty="0">
              <a:solidFill>
                <a:schemeClr val="tx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indent="-349250">
              <a:lnSpc>
                <a:spcPct val="115000"/>
              </a:lnSpc>
              <a:buClr>
                <a:schemeClr val="dk1"/>
              </a:buClr>
              <a:buSzPts val="1900"/>
              <a:buFont typeface="Inter"/>
              <a:buAutoNum type="arabicPeriod"/>
            </a:pPr>
            <a:r>
              <a:rPr lang="es-ES_tradnl" sz="1600" noProof="0" dirty="0">
                <a:solidFill>
                  <a:schemeClr val="tx1"/>
                </a:solidFill>
                <a:latin typeface="Inter Medium"/>
                <a:ea typeface="Inter Medium"/>
                <a:sym typeface="Inter Medium"/>
              </a:rPr>
              <a:t>Ejemplo: Proyecto ARI</a:t>
            </a:r>
            <a:endParaRPr lang="es-ES_tradnl" sz="1600" noProof="0" dirty="0">
              <a:solidFill>
                <a:schemeClr val="tx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Inter"/>
              <a:buAutoNum type="arabicPeriod"/>
            </a:pPr>
            <a:r>
              <a:rPr lang="es-ES_tradnl" sz="1600" noProof="0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Lecciones aprendidas y recomendaciones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E76C35-527C-7F97-C185-D3517FAEACB4}"/>
              </a:ext>
            </a:extLst>
          </p:cNvPr>
          <p:cNvSpPr txBox="1"/>
          <p:nvPr/>
        </p:nvSpPr>
        <p:spPr>
          <a:xfrm>
            <a:off x="170454" y="4779474"/>
            <a:ext cx="343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2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B19087F1-E8BF-FEF6-553D-30878945D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447" y="179450"/>
            <a:ext cx="324820" cy="41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l="20381" r="20369"/>
          <a:stretch/>
        </p:blipFill>
        <p:spPr>
          <a:xfrm>
            <a:off x="4572000" y="0"/>
            <a:ext cx="4572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/>
          <p:nvPr/>
        </p:nvSpPr>
        <p:spPr>
          <a:xfrm>
            <a:off x="0" y="0"/>
            <a:ext cx="9154500" cy="820500"/>
          </a:xfrm>
          <a:prstGeom prst="rect">
            <a:avLst/>
          </a:prstGeom>
          <a:solidFill>
            <a:srgbClr val="E835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83533"/>
              </a:solidFill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1047750" y="127950"/>
            <a:ext cx="704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600" dirty="0">
                <a:solidFill>
                  <a:schemeClr val="bg1"/>
                </a:solidFill>
                <a:latin typeface="Inter Medium"/>
                <a:ea typeface="Inter Medium"/>
                <a:cs typeface="Inter Medium"/>
                <a:sym typeface="Inter Medium"/>
              </a:rPr>
              <a:t>Contexto</a:t>
            </a:r>
            <a:endParaRPr sz="3600" dirty="0">
              <a:solidFill>
                <a:schemeClr val="bg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70339" y="1241774"/>
            <a:ext cx="4281853" cy="218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600" b="1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Origen de los Fondos Next Generation EU</a:t>
            </a:r>
            <a:endParaRPr sz="1600" b="1" dirty="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Los Fondos Next Generation EU se crearon en julio de 2020 como respuesta extraordinaria de la Unión Europea a la crisis económica y social provocada por la pandemia de la COVID-19.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dirty="0">
              <a:solidFill>
                <a:schemeClr val="dk1"/>
              </a:solidFill>
              <a:latin typeface="Inter Medium"/>
              <a:ea typeface="Inter Medium"/>
              <a:sym typeface="Inter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Con un volumen total de </a:t>
            </a:r>
            <a:r>
              <a:rPr lang="es-ES" b="1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750.000 millones de euros</a:t>
            </a: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, su objetivo es </a:t>
            </a:r>
            <a:r>
              <a:rPr lang="es-ES" b="1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impulsar la recuperación, reforzar la resiliencia de los Estados miembros y acelerar la transición ecológica y digital</a:t>
            </a: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.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dirty="0">
              <a:solidFill>
                <a:schemeClr val="dk1"/>
              </a:solidFill>
              <a:latin typeface="Inter Medium"/>
              <a:ea typeface="Inter Medium"/>
              <a:sym typeface="Inter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Se canalizan principalmente a través del Mecanismo de Recuperación y Resiliencia (MRR), condicionado al cumplimiento de reformas e inversiones estratégicas.</a:t>
            </a:r>
            <a:endParaRPr sz="22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2D887E0-0B61-3F78-6450-A8099B65A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447" y="179450"/>
            <a:ext cx="324820" cy="412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/>
          <p:nvPr/>
        </p:nvSpPr>
        <p:spPr>
          <a:xfrm>
            <a:off x="0" y="-10575"/>
            <a:ext cx="9154500" cy="820500"/>
          </a:xfrm>
          <a:prstGeom prst="rect">
            <a:avLst/>
          </a:prstGeom>
          <a:solidFill>
            <a:srgbClr val="E835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1047750" y="127950"/>
            <a:ext cx="704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600" dirty="0">
                <a:solidFill>
                  <a:schemeClr val="bg1"/>
                </a:solidFill>
                <a:latin typeface="Inter Medium"/>
                <a:ea typeface="Inter Medium"/>
                <a:cs typeface="Inter Medium"/>
                <a:sym typeface="Inter Medium"/>
              </a:rPr>
              <a:t>Contexto</a:t>
            </a:r>
            <a:endParaRPr sz="3600" dirty="0">
              <a:solidFill>
                <a:schemeClr val="bg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4987A25-BAE4-875F-24D4-45544342390E}"/>
              </a:ext>
            </a:extLst>
          </p:cNvPr>
          <p:cNvSpPr txBox="1"/>
          <p:nvPr/>
        </p:nvSpPr>
        <p:spPr>
          <a:xfrm>
            <a:off x="170454" y="4779474"/>
            <a:ext cx="343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74350D72-C8EF-7D69-417C-4AED400E6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447" y="179450"/>
            <a:ext cx="324820" cy="412500"/>
          </a:xfrm>
          <a:prstGeom prst="rect">
            <a:avLst/>
          </a:prstGeom>
        </p:spPr>
      </p:pic>
      <p:sp>
        <p:nvSpPr>
          <p:cNvPr id="4" name="Google Shape;115;p19">
            <a:extLst>
              <a:ext uri="{FF2B5EF4-FFF2-40B4-BE49-F238E27FC236}">
                <a16:creationId xmlns:a16="http://schemas.microsoft.com/office/drawing/2014/main" id="{D51C0EF9-6D39-FA82-575E-13A11008BE62}"/>
              </a:ext>
            </a:extLst>
          </p:cNvPr>
          <p:cNvSpPr/>
          <p:nvPr/>
        </p:nvSpPr>
        <p:spPr>
          <a:xfrm>
            <a:off x="4590440" y="1001967"/>
            <a:ext cx="4281853" cy="218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600" b="1" dirty="0" err="1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Qué</a:t>
            </a:r>
            <a:r>
              <a:rPr lang="ca-ES" sz="1600" b="1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ca-ES" sz="1600" b="1" dirty="0" err="1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significan</a:t>
            </a:r>
            <a:r>
              <a:rPr lang="ca-ES" sz="1600" b="1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 los Fondos Next Generation EU para el </a:t>
            </a:r>
            <a:r>
              <a:rPr lang="ca-ES" sz="1600" b="1" dirty="0" err="1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Ayuntamiento</a:t>
            </a:r>
            <a:r>
              <a:rPr lang="ca-ES" sz="1600" b="1" dirty="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 de Barcelona?</a:t>
            </a:r>
            <a:endParaRPr sz="1600" b="1" dirty="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Los Fondos Next Generation EU representan una oportunidad única para </a:t>
            </a:r>
            <a:r>
              <a:rPr lang="es-ES" b="1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acelerar proyectos estratégicos</a:t>
            </a: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 que difícilmente podrían financiarse solo con recursos propios.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Permiten </a:t>
            </a:r>
            <a:r>
              <a:rPr lang="es-ES" b="1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impulsar la renovación urbana</a:t>
            </a: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, </a:t>
            </a:r>
            <a:r>
              <a:rPr lang="es-ES" b="1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la transición energética, la digitalización de servicios públicos y políticas sociales</a:t>
            </a: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 </a:t>
            </a:r>
            <a:r>
              <a:rPr lang="es-ES" b="1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innovadoras, con impacto directo en la calidad de vida.</a:t>
            </a: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Además, actúan como </a:t>
            </a:r>
            <a:r>
              <a:rPr lang="es-ES" b="1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palanca para fortalecer la capacidad de gestión municipal</a:t>
            </a: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, fomentar la colaboración público-privada y </a:t>
            </a:r>
            <a:r>
              <a:rPr lang="es-ES" b="1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avanzar hacia una ciudad más resiliente, sostenible e inclusiva</a:t>
            </a:r>
            <a:r>
              <a:rPr lang="es-ES" dirty="0">
                <a:solidFill>
                  <a:schemeClr val="dk1"/>
                </a:solidFill>
                <a:latin typeface="Inter Medium"/>
                <a:ea typeface="Inter Medium"/>
                <a:sym typeface="Inter"/>
              </a:rPr>
              <a:t>.</a:t>
            </a:r>
            <a:endParaRPr lang="ca-ES" i="1" dirty="0">
              <a:solidFill>
                <a:srgbClr val="E83533"/>
              </a:solidFill>
              <a:latin typeface="Inter Medium"/>
              <a:ea typeface="Inter Medium"/>
              <a:sym typeface="Inter"/>
            </a:endParaRPr>
          </a:p>
        </p:txBody>
      </p:sp>
      <p:pic>
        <p:nvPicPr>
          <p:cNvPr id="5" name="Google Shape;180;p26">
            <a:extLst>
              <a:ext uri="{FF2B5EF4-FFF2-40B4-BE49-F238E27FC236}">
                <a16:creationId xmlns:a16="http://schemas.microsoft.com/office/drawing/2014/main" id="{180DD10F-EA50-9F44-D132-E1C77259EEDF}"/>
              </a:ext>
            </a:extLst>
          </p:cNvPr>
          <p:cNvPicPr preferRelativeResize="0"/>
          <p:nvPr/>
        </p:nvPicPr>
        <p:blipFill rotWithShape="1">
          <a:blip r:embed="rId5">
            <a:alphaModFix amt="80000"/>
          </a:blip>
          <a:srcRect l="23911" t="1322" r="17495"/>
          <a:stretch/>
        </p:blipFill>
        <p:spPr>
          <a:xfrm>
            <a:off x="1" y="809925"/>
            <a:ext cx="4114800" cy="4344250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0" y="-10575"/>
            <a:ext cx="9154500" cy="793090"/>
          </a:xfrm>
          <a:prstGeom prst="rect">
            <a:avLst/>
          </a:prstGeom>
          <a:solidFill>
            <a:srgbClr val="E835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722433" y="146861"/>
            <a:ext cx="8379197" cy="547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600" dirty="0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Marco temporal de los Fondos Next Generation EU</a:t>
            </a:r>
            <a:endParaRPr sz="2600" dirty="0">
              <a:solidFill>
                <a:schemeClr val="bg1"/>
              </a:solidFill>
              <a:latin typeface="Inter Medium"/>
              <a:ea typeface="Inter Medium"/>
              <a:sym typeface="Inter Medium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D35EE4B-7222-D0C6-4637-9946A625E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447" y="179450"/>
            <a:ext cx="324820" cy="412500"/>
          </a:xfrm>
          <a:prstGeom prst="rect">
            <a:avLst/>
          </a:prstGeom>
        </p:spPr>
      </p:pic>
      <p:cxnSp>
        <p:nvCxnSpPr>
          <p:cNvPr id="25" name="Connector recte 24">
            <a:extLst>
              <a:ext uri="{FF2B5EF4-FFF2-40B4-BE49-F238E27FC236}">
                <a16:creationId xmlns:a16="http://schemas.microsoft.com/office/drawing/2014/main" id="{B5186A6F-FCA5-524F-0F39-04658C4EFA44}"/>
              </a:ext>
            </a:extLst>
          </p:cNvPr>
          <p:cNvCxnSpPr>
            <a:cxnSpLocks/>
          </p:cNvCxnSpPr>
          <p:nvPr/>
        </p:nvCxnSpPr>
        <p:spPr>
          <a:xfrm>
            <a:off x="233550" y="1096165"/>
            <a:ext cx="1339512" cy="0"/>
          </a:xfrm>
          <a:prstGeom prst="line">
            <a:avLst/>
          </a:prstGeom>
          <a:noFill/>
          <a:ln w="92075" cap="flat" cmpd="sng" algn="ctr">
            <a:solidFill>
              <a:srgbClr val="E54E46">
                <a:lumMod val="40000"/>
                <a:lumOff val="60000"/>
              </a:srgbClr>
            </a:solidFill>
            <a:prstDash val="solid"/>
            <a:miter lim="800000"/>
            <a:tailEnd type="oval"/>
          </a:ln>
          <a:effectLst/>
        </p:spPr>
      </p:cxnSp>
      <p:sp>
        <p:nvSpPr>
          <p:cNvPr id="27" name="QuadreDeText 26">
            <a:extLst>
              <a:ext uri="{FF2B5EF4-FFF2-40B4-BE49-F238E27FC236}">
                <a16:creationId xmlns:a16="http://schemas.microsoft.com/office/drawing/2014/main" id="{119ECEA9-2B99-AE64-65E8-15E14D8CCBC8}"/>
              </a:ext>
            </a:extLst>
          </p:cNvPr>
          <p:cNvSpPr txBox="1"/>
          <p:nvPr/>
        </p:nvSpPr>
        <p:spPr>
          <a:xfrm>
            <a:off x="84552" y="1291738"/>
            <a:ext cx="1118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ES_tradnl" sz="1100" i="1" kern="1200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  <a:cs typeface="Calibri" panose="020F0502020204030204" pitchFamily="34" charset="0"/>
              </a:rPr>
              <a:t>jul-2020</a:t>
            </a:r>
            <a:endParaRPr lang="es-ES_tradnl" i="1" kern="1200" noProof="0" dirty="0">
              <a:solidFill>
                <a:srgbClr val="C00000"/>
              </a:solidFill>
              <a:latin typeface="Inter Medium" panose="020B0604020202020204" charset="0"/>
              <a:ea typeface="Inter Medium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28" name="QuadreDeText 27">
            <a:extLst>
              <a:ext uri="{FF2B5EF4-FFF2-40B4-BE49-F238E27FC236}">
                <a16:creationId xmlns:a16="http://schemas.microsoft.com/office/drawing/2014/main" id="{CFAE4024-62D8-056E-F584-B8ED149BD94F}"/>
              </a:ext>
            </a:extLst>
          </p:cNvPr>
          <p:cNvSpPr txBox="1"/>
          <p:nvPr/>
        </p:nvSpPr>
        <p:spPr>
          <a:xfrm>
            <a:off x="2650870" y="1291738"/>
            <a:ext cx="1118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>
              <a:buClrTx/>
              <a:buFontTx/>
              <a:buNone/>
            </a:pPr>
            <a:r>
              <a:rPr lang="es-ES_tradnl" sz="1100" i="1" kern="1200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  <a:cs typeface="Calibri" panose="020F0502020204030204" pitchFamily="34" charset="0"/>
              </a:rPr>
              <a:t>dic-2021</a:t>
            </a:r>
          </a:p>
        </p:txBody>
      </p:sp>
      <p:sp>
        <p:nvSpPr>
          <p:cNvPr id="29" name="QuadreDeText 28">
            <a:extLst>
              <a:ext uri="{FF2B5EF4-FFF2-40B4-BE49-F238E27FC236}">
                <a16:creationId xmlns:a16="http://schemas.microsoft.com/office/drawing/2014/main" id="{2CBF6844-5610-5B6D-CEC0-4B37DA0ABD3F}"/>
              </a:ext>
            </a:extLst>
          </p:cNvPr>
          <p:cNvSpPr txBox="1"/>
          <p:nvPr/>
        </p:nvSpPr>
        <p:spPr>
          <a:xfrm>
            <a:off x="6194573" y="1258361"/>
            <a:ext cx="1118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>
              <a:buClrTx/>
              <a:buFontTx/>
              <a:buNone/>
            </a:pPr>
            <a:r>
              <a:rPr lang="es-ES_tradnl" sz="1100" i="1" kern="1200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  <a:cs typeface="Calibri" panose="020F0502020204030204" pitchFamily="34" charset="0"/>
              </a:rPr>
              <a:t>dic- 2025</a:t>
            </a:r>
          </a:p>
        </p:txBody>
      </p:sp>
      <p:sp>
        <p:nvSpPr>
          <p:cNvPr id="30" name="QuadreDeText 29">
            <a:extLst>
              <a:ext uri="{FF2B5EF4-FFF2-40B4-BE49-F238E27FC236}">
                <a16:creationId xmlns:a16="http://schemas.microsoft.com/office/drawing/2014/main" id="{27B78F34-DB65-870D-8E0D-A38E7E451692}"/>
              </a:ext>
            </a:extLst>
          </p:cNvPr>
          <p:cNvSpPr txBox="1"/>
          <p:nvPr/>
        </p:nvSpPr>
        <p:spPr>
          <a:xfrm>
            <a:off x="8385049" y="1246018"/>
            <a:ext cx="926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>
              <a:buClrTx/>
              <a:buFontTx/>
              <a:buNone/>
            </a:pPr>
            <a:r>
              <a:rPr lang="es-ES_tradnl" sz="1100" i="1" kern="1200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  <a:cs typeface="Calibri" panose="020F0502020204030204" pitchFamily="34" charset="0"/>
              </a:rPr>
              <a:t>dic-2026</a:t>
            </a:r>
          </a:p>
        </p:txBody>
      </p:sp>
      <p:cxnSp>
        <p:nvCxnSpPr>
          <p:cNvPr id="32" name="Connector recte 31">
            <a:extLst>
              <a:ext uri="{FF2B5EF4-FFF2-40B4-BE49-F238E27FC236}">
                <a16:creationId xmlns:a16="http://schemas.microsoft.com/office/drawing/2014/main" id="{8AFD09D8-2F9F-B3CA-AB3D-2710DB4D8304}"/>
              </a:ext>
            </a:extLst>
          </p:cNvPr>
          <p:cNvCxnSpPr>
            <a:cxnSpLocks/>
          </p:cNvCxnSpPr>
          <p:nvPr/>
        </p:nvCxnSpPr>
        <p:spPr>
          <a:xfrm>
            <a:off x="6422946" y="1122400"/>
            <a:ext cx="2393630" cy="9891"/>
          </a:xfrm>
          <a:prstGeom prst="line">
            <a:avLst/>
          </a:prstGeom>
          <a:noFill/>
          <a:ln w="92075" cap="flat" cmpd="sng" algn="ctr">
            <a:solidFill>
              <a:srgbClr val="E54E46">
                <a:lumMod val="40000"/>
                <a:lumOff val="60000"/>
              </a:srgb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9" name="Connector de fletxa recta 38">
            <a:extLst>
              <a:ext uri="{FF2B5EF4-FFF2-40B4-BE49-F238E27FC236}">
                <a16:creationId xmlns:a16="http://schemas.microsoft.com/office/drawing/2014/main" id="{205972EA-456E-0E35-1974-1336A0661CAB}"/>
              </a:ext>
            </a:extLst>
          </p:cNvPr>
          <p:cNvCxnSpPr>
            <a:cxnSpLocks/>
          </p:cNvCxnSpPr>
          <p:nvPr/>
        </p:nvCxnSpPr>
        <p:spPr>
          <a:xfrm>
            <a:off x="3315495" y="1568737"/>
            <a:ext cx="1" cy="1191393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41" name="Connector de fletxa recta 40">
            <a:extLst>
              <a:ext uri="{FF2B5EF4-FFF2-40B4-BE49-F238E27FC236}">
                <a16:creationId xmlns:a16="http://schemas.microsoft.com/office/drawing/2014/main" id="{D0360CBA-4F14-5BC6-4E68-C438B4FA9209}"/>
              </a:ext>
            </a:extLst>
          </p:cNvPr>
          <p:cNvCxnSpPr>
            <a:cxnSpLocks/>
          </p:cNvCxnSpPr>
          <p:nvPr/>
        </p:nvCxnSpPr>
        <p:spPr>
          <a:xfrm>
            <a:off x="7810487" y="1599518"/>
            <a:ext cx="0" cy="2421582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42" name="Connector de fletxa recta 41">
            <a:extLst>
              <a:ext uri="{FF2B5EF4-FFF2-40B4-BE49-F238E27FC236}">
                <a16:creationId xmlns:a16="http://schemas.microsoft.com/office/drawing/2014/main" id="{737F9D63-B1C2-F7C8-5B6A-E35CEF1DC25C}"/>
              </a:ext>
            </a:extLst>
          </p:cNvPr>
          <p:cNvCxnSpPr>
            <a:cxnSpLocks/>
          </p:cNvCxnSpPr>
          <p:nvPr/>
        </p:nvCxnSpPr>
        <p:spPr>
          <a:xfrm>
            <a:off x="1573062" y="1568737"/>
            <a:ext cx="0" cy="2362969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miter lim="800000"/>
            <a:tailEnd type="triangle"/>
          </a:ln>
          <a:effectLst/>
        </p:spPr>
      </p:cxnSp>
      <p:sp>
        <p:nvSpPr>
          <p:cNvPr id="2" name="QuadreDeText 1">
            <a:extLst>
              <a:ext uri="{FF2B5EF4-FFF2-40B4-BE49-F238E27FC236}">
                <a16:creationId xmlns:a16="http://schemas.microsoft.com/office/drawing/2014/main" id="{3503D6C9-0EC4-7341-C4DC-9582E4879109}"/>
              </a:ext>
            </a:extLst>
          </p:cNvPr>
          <p:cNvSpPr txBox="1"/>
          <p:nvPr/>
        </p:nvSpPr>
        <p:spPr>
          <a:xfrm>
            <a:off x="875515" y="1299311"/>
            <a:ext cx="1395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>
              <a:buClrTx/>
              <a:buFontTx/>
              <a:buNone/>
            </a:pPr>
            <a:r>
              <a:rPr lang="es-ES_tradnl" sz="1100" i="1" kern="1200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  <a:cs typeface="Calibri" panose="020F0502020204030204" pitchFamily="34" charset="0"/>
              </a:rPr>
              <a:t>dic-2020</a:t>
            </a:r>
          </a:p>
        </p:txBody>
      </p:sp>
      <p:cxnSp>
        <p:nvCxnSpPr>
          <p:cNvPr id="4" name="Connector de fletxa recta 3">
            <a:extLst>
              <a:ext uri="{FF2B5EF4-FFF2-40B4-BE49-F238E27FC236}">
                <a16:creationId xmlns:a16="http://schemas.microsoft.com/office/drawing/2014/main" id="{C027BE6F-CB91-9627-8455-BBADBFAEA6F6}"/>
              </a:ext>
            </a:extLst>
          </p:cNvPr>
          <p:cNvCxnSpPr>
            <a:cxnSpLocks/>
          </p:cNvCxnSpPr>
          <p:nvPr/>
        </p:nvCxnSpPr>
        <p:spPr>
          <a:xfrm>
            <a:off x="397708" y="1599518"/>
            <a:ext cx="0" cy="2251513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miter lim="800000"/>
            <a:tailEnd type="triangle"/>
          </a:ln>
          <a:effectLst/>
        </p:spPr>
      </p:cxnSp>
      <p:sp>
        <p:nvSpPr>
          <p:cNvPr id="6" name="QuadreDeText 5">
            <a:extLst>
              <a:ext uri="{FF2B5EF4-FFF2-40B4-BE49-F238E27FC236}">
                <a16:creationId xmlns:a16="http://schemas.microsoft.com/office/drawing/2014/main" id="{17A1DDDA-55B9-F5EA-9ED8-620A912FB908}"/>
              </a:ext>
            </a:extLst>
          </p:cNvPr>
          <p:cNvSpPr txBox="1"/>
          <p:nvPr/>
        </p:nvSpPr>
        <p:spPr>
          <a:xfrm>
            <a:off x="-82832" y="3931706"/>
            <a:ext cx="1158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ES_tradnl" sz="1100" kern="1200" noProof="0" dirty="0">
                <a:solidFill>
                  <a:prstClr val="black"/>
                </a:solidFill>
                <a:latin typeface="Inter Medium" panose="020B0604020202020204" charset="0"/>
                <a:ea typeface="Inter Medium" panose="020B0604020202020204" charset="0"/>
                <a:cs typeface="Calibri" panose="020F0502020204030204" pitchFamily="34" charset="0"/>
              </a:rPr>
              <a:t>Aprobación por parte del Consejo Europeo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26EDDE07-7293-C9A6-ADAC-31E7C0D16CD7}"/>
              </a:ext>
            </a:extLst>
          </p:cNvPr>
          <p:cNvSpPr txBox="1"/>
          <p:nvPr/>
        </p:nvSpPr>
        <p:spPr>
          <a:xfrm>
            <a:off x="937259" y="3924133"/>
            <a:ext cx="1487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ES_tradnl" sz="1100" kern="1200" noProof="0" dirty="0">
                <a:solidFill>
                  <a:prstClr val="black"/>
                </a:solidFill>
                <a:latin typeface="Inter Medium" panose="020B0604020202020204" charset="0"/>
                <a:ea typeface="Inter Medium" panose="020B0604020202020204" charset="0"/>
                <a:cs typeface="Calibri" panose="020F0502020204030204" pitchFamily="34" charset="0"/>
              </a:rPr>
              <a:t>Aprobación del Mecanismo de Recuperación y Resiliencia</a:t>
            </a:r>
          </a:p>
        </p:txBody>
      </p:sp>
      <p:cxnSp>
        <p:nvCxnSpPr>
          <p:cNvPr id="11" name="Connector recte 10">
            <a:extLst>
              <a:ext uri="{FF2B5EF4-FFF2-40B4-BE49-F238E27FC236}">
                <a16:creationId xmlns:a16="http://schemas.microsoft.com/office/drawing/2014/main" id="{8853B807-8B5F-C6C6-7C3A-BE1DB870F767}"/>
              </a:ext>
            </a:extLst>
          </p:cNvPr>
          <p:cNvCxnSpPr>
            <a:cxnSpLocks/>
          </p:cNvCxnSpPr>
          <p:nvPr/>
        </p:nvCxnSpPr>
        <p:spPr>
          <a:xfrm>
            <a:off x="1699830" y="1096165"/>
            <a:ext cx="1598392" cy="0"/>
          </a:xfrm>
          <a:prstGeom prst="line">
            <a:avLst/>
          </a:prstGeom>
          <a:noFill/>
          <a:ln w="92075" cap="flat" cmpd="sng" algn="ctr">
            <a:solidFill>
              <a:srgbClr val="E54E46">
                <a:lumMod val="40000"/>
                <a:lumOff val="60000"/>
              </a:srgb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3" name="Connector recte 12">
            <a:extLst>
              <a:ext uri="{FF2B5EF4-FFF2-40B4-BE49-F238E27FC236}">
                <a16:creationId xmlns:a16="http://schemas.microsoft.com/office/drawing/2014/main" id="{C047798D-8AB1-D34B-812B-D4AF53F19B4D}"/>
              </a:ext>
            </a:extLst>
          </p:cNvPr>
          <p:cNvCxnSpPr>
            <a:cxnSpLocks/>
          </p:cNvCxnSpPr>
          <p:nvPr/>
        </p:nvCxnSpPr>
        <p:spPr>
          <a:xfrm>
            <a:off x="3208356" y="1096165"/>
            <a:ext cx="3575383" cy="36126"/>
          </a:xfrm>
          <a:prstGeom prst="line">
            <a:avLst/>
          </a:prstGeom>
          <a:noFill/>
          <a:ln w="92075" cap="flat" cmpd="sng" algn="ctr">
            <a:solidFill>
              <a:srgbClr val="E54E46">
                <a:lumMod val="40000"/>
                <a:lumOff val="60000"/>
              </a:srgbClr>
            </a:solidFill>
            <a:prstDash val="solid"/>
            <a:miter lim="800000"/>
            <a:tailEnd type="oval"/>
          </a:ln>
          <a:effectLst/>
        </p:spPr>
      </p:cxn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B98E65EA-008B-94B3-375E-1E431BDF3567}"/>
              </a:ext>
            </a:extLst>
          </p:cNvPr>
          <p:cNvSpPr txBox="1"/>
          <p:nvPr/>
        </p:nvSpPr>
        <p:spPr>
          <a:xfrm>
            <a:off x="3389941" y="1980379"/>
            <a:ext cx="4649146" cy="25391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ClrTx/>
              <a:buFontTx/>
              <a:buNone/>
              <a:defRPr sz="1050" kern="1200">
                <a:solidFill>
                  <a:prstClr val="black"/>
                </a:solidFill>
                <a:latin typeface="Inter Medium" panose="020B0604020202020204" charset="0"/>
                <a:ea typeface="Inter Medium" panose="020B0604020202020204" charset="0"/>
                <a:cs typeface="Calibri" panose="020F0502020204030204" pitchFamily="34" charset="0"/>
              </a:defRPr>
            </a:lvl1pPr>
          </a:lstStyle>
          <a:p>
            <a:r>
              <a:rPr lang="es-ES_tradnl" b="1" noProof="0" dirty="0">
                <a:solidFill>
                  <a:schemeClr val="bg1"/>
                </a:solidFill>
              </a:rPr>
              <a:t>Ejecución de los proyectos</a:t>
            </a: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2290D072-08B1-9E4A-1BFC-CE0055E31468}"/>
              </a:ext>
            </a:extLst>
          </p:cNvPr>
          <p:cNvSpPr txBox="1"/>
          <p:nvPr/>
        </p:nvSpPr>
        <p:spPr>
          <a:xfrm>
            <a:off x="4360383" y="2471358"/>
            <a:ext cx="4196449" cy="25391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Tx/>
              <a:buFontTx/>
              <a:buNone/>
              <a:defRPr sz="1050" b="1" kern="1200">
                <a:solidFill>
                  <a:schemeClr val="bg1"/>
                </a:solidFill>
                <a:latin typeface="Inter Medium" panose="020B0604020202020204" charset="0"/>
                <a:ea typeface="Inter Medium" panose="020B0604020202020204" charset="0"/>
                <a:cs typeface="Calibri" panose="020F0502020204030204" pitchFamily="34" charset="0"/>
              </a:defRPr>
            </a:lvl1pPr>
          </a:lstStyle>
          <a:p>
            <a:r>
              <a:rPr lang="es-ES_tradnl" noProof="0" dirty="0"/>
              <a:t>Justificación de los proyectos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27285451-4D07-F9D2-95B8-F8D9046EDD30}"/>
              </a:ext>
            </a:extLst>
          </p:cNvPr>
          <p:cNvSpPr txBox="1"/>
          <p:nvPr/>
        </p:nvSpPr>
        <p:spPr>
          <a:xfrm>
            <a:off x="1647508" y="1988749"/>
            <a:ext cx="1593540" cy="90024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Tx/>
              <a:buFontTx/>
              <a:buNone/>
              <a:defRPr sz="1050" b="1" kern="1200">
                <a:solidFill>
                  <a:schemeClr val="bg1"/>
                </a:solidFill>
                <a:latin typeface="Inter Medium" panose="020B0604020202020204" charset="0"/>
                <a:ea typeface="Inter Medium" panose="020B0604020202020204" charset="0"/>
                <a:cs typeface="Calibri" panose="020F0502020204030204" pitchFamily="34" charset="0"/>
              </a:defRPr>
            </a:lvl1pPr>
          </a:lstStyle>
          <a:p>
            <a:r>
              <a:rPr lang="es-ES_tradnl" noProof="0" dirty="0"/>
              <a:t>Desarrollo de los planes nacionales de recuperación y proyectos resultantes</a:t>
            </a:r>
          </a:p>
        </p:txBody>
      </p:sp>
      <p:sp>
        <p:nvSpPr>
          <p:cNvPr id="22" name="QuadreDeText 21">
            <a:extLst>
              <a:ext uri="{FF2B5EF4-FFF2-40B4-BE49-F238E27FC236}">
                <a16:creationId xmlns:a16="http://schemas.microsoft.com/office/drawing/2014/main" id="{DD8EB4EE-D638-AD99-8CFA-B213F97F9620}"/>
              </a:ext>
            </a:extLst>
          </p:cNvPr>
          <p:cNvSpPr txBox="1"/>
          <p:nvPr/>
        </p:nvSpPr>
        <p:spPr>
          <a:xfrm>
            <a:off x="7139329" y="1257299"/>
            <a:ext cx="1118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>
              <a:buClrTx/>
              <a:buFontTx/>
              <a:buNone/>
            </a:pPr>
            <a:r>
              <a:rPr lang="es-ES_tradnl" sz="1100" i="1" kern="1200" noProof="0" dirty="0" err="1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  <a:cs typeface="Calibri" panose="020F0502020204030204" pitchFamily="34" charset="0"/>
              </a:rPr>
              <a:t>ago</a:t>
            </a:r>
            <a:r>
              <a:rPr lang="es-ES_tradnl" sz="1100" i="1" kern="1200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  <a:cs typeface="Calibri" panose="020F0502020204030204" pitchFamily="34" charset="0"/>
              </a:rPr>
              <a:t>- 2026</a:t>
            </a:r>
          </a:p>
        </p:txBody>
      </p:sp>
      <p:cxnSp>
        <p:nvCxnSpPr>
          <p:cNvPr id="45" name="Connector recte 44">
            <a:extLst>
              <a:ext uri="{FF2B5EF4-FFF2-40B4-BE49-F238E27FC236}">
                <a16:creationId xmlns:a16="http://schemas.microsoft.com/office/drawing/2014/main" id="{0758ED17-D0FF-E556-7A97-B3CDEE4A4E1D}"/>
              </a:ext>
            </a:extLst>
          </p:cNvPr>
          <p:cNvCxnSpPr>
            <a:cxnSpLocks/>
          </p:cNvCxnSpPr>
          <p:nvPr/>
        </p:nvCxnSpPr>
        <p:spPr>
          <a:xfrm>
            <a:off x="6617117" y="1122400"/>
            <a:ext cx="1275666" cy="0"/>
          </a:xfrm>
          <a:prstGeom prst="line">
            <a:avLst/>
          </a:prstGeom>
          <a:noFill/>
          <a:ln w="92075" cap="flat" cmpd="sng" algn="ctr">
            <a:solidFill>
              <a:srgbClr val="E54E46">
                <a:lumMod val="40000"/>
                <a:lumOff val="60000"/>
              </a:srgbClr>
            </a:solidFill>
            <a:prstDash val="solid"/>
            <a:miter lim="800000"/>
            <a:tailEnd type="oval"/>
          </a:ln>
          <a:effectLst/>
        </p:spPr>
      </p:cxnSp>
      <p:sp>
        <p:nvSpPr>
          <p:cNvPr id="49" name="QuadreDeText 48">
            <a:extLst>
              <a:ext uri="{FF2B5EF4-FFF2-40B4-BE49-F238E27FC236}">
                <a16:creationId xmlns:a16="http://schemas.microsoft.com/office/drawing/2014/main" id="{768F0191-C503-60A6-FD57-E20CFE6E8209}"/>
              </a:ext>
            </a:extLst>
          </p:cNvPr>
          <p:cNvSpPr txBox="1"/>
          <p:nvPr/>
        </p:nvSpPr>
        <p:spPr>
          <a:xfrm>
            <a:off x="7033497" y="4021100"/>
            <a:ext cx="11589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ES_tradnl" sz="1100" kern="1200" noProof="0" dirty="0">
                <a:solidFill>
                  <a:prstClr val="black"/>
                </a:solidFill>
                <a:latin typeface="Inter Medium" panose="020B0604020202020204" charset="0"/>
                <a:ea typeface="Inter Medium" panose="020B0604020202020204" charset="0"/>
                <a:cs typeface="Calibri" panose="020F0502020204030204" pitchFamily="34" charset="0"/>
              </a:rPr>
              <a:t>Fecha límite para la consecución de hitos y objetivos</a:t>
            </a:r>
          </a:p>
        </p:txBody>
      </p:sp>
      <p:cxnSp>
        <p:nvCxnSpPr>
          <p:cNvPr id="50" name="Connector de fletxa recta 49">
            <a:extLst>
              <a:ext uri="{FF2B5EF4-FFF2-40B4-BE49-F238E27FC236}">
                <a16:creationId xmlns:a16="http://schemas.microsoft.com/office/drawing/2014/main" id="{8191657F-F31E-536C-35DE-6EBA0A4F7602}"/>
              </a:ext>
            </a:extLst>
          </p:cNvPr>
          <p:cNvCxnSpPr>
            <a:cxnSpLocks/>
          </p:cNvCxnSpPr>
          <p:nvPr/>
        </p:nvCxnSpPr>
        <p:spPr>
          <a:xfrm>
            <a:off x="8711904" y="1568737"/>
            <a:ext cx="0" cy="2421582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miter lim="800000"/>
            <a:tailEnd type="triangle"/>
          </a:ln>
          <a:effectLst/>
        </p:spPr>
      </p:cxnSp>
      <p:sp>
        <p:nvSpPr>
          <p:cNvPr id="51" name="QuadreDeText 50">
            <a:extLst>
              <a:ext uri="{FF2B5EF4-FFF2-40B4-BE49-F238E27FC236}">
                <a16:creationId xmlns:a16="http://schemas.microsoft.com/office/drawing/2014/main" id="{4D411FE5-4210-C18E-4C36-EBB1D8E70209}"/>
              </a:ext>
            </a:extLst>
          </p:cNvPr>
          <p:cNvSpPr txBox="1"/>
          <p:nvPr/>
        </p:nvSpPr>
        <p:spPr>
          <a:xfrm>
            <a:off x="8135466" y="4021099"/>
            <a:ext cx="1015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ES_tradnl" sz="1100" kern="1200" noProof="0" dirty="0">
                <a:solidFill>
                  <a:prstClr val="black"/>
                </a:solidFill>
                <a:latin typeface="Inter Medium" panose="020B0604020202020204" charset="0"/>
                <a:ea typeface="Inter Medium" panose="020B0604020202020204" charset="0"/>
                <a:cs typeface="Calibri" panose="020F0502020204030204" pitchFamily="34" charset="0"/>
              </a:rPr>
              <a:t>Cierre de programas y justificación final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329A262F-39FE-8794-2072-A1BE79207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>
            <a:extLst>
              <a:ext uri="{FF2B5EF4-FFF2-40B4-BE49-F238E27FC236}">
                <a16:creationId xmlns:a16="http://schemas.microsoft.com/office/drawing/2014/main" id="{3DCCA645-49D5-D933-1448-FA630C9FDFE0}"/>
              </a:ext>
            </a:extLst>
          </p:cNvPr>
          <p:cNvSpPr/>
          <p:nvPr/>
        </p:nvSpPr>
        <p:spPr>
          <a:xfrm>
            <a:off x="0" y="-10575"/>
            <a:ext cx="9154500" cy="793090"/>
          </a:xfrm>
          <a:prstGeom prst="rect">
            <a:avLst/>
          </a:prstGeom>
          <a:solidFill>
            <a:srgbClr val="E835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23">
            <a:extLst>
              <a:ext uri="{FF2B5EF4-FFF2-40B4-BE49-F238E27FC236}">
                <a16:creationId xmlns:a16="http://schemas.microsoft.com/office/drawing/2014/main" id="{8D4EED28-D627-6417-034A-2C9A77109D17}"/>
              </a:ext>
            </a:extLst>
          </p:cNvPr>
          <p:cNvSpPr/>
          <p:nvPr/>
        </p:nvSpPr>
        <p:spPr>
          <a:xfrm>
            <a:off x="722433" y="146861"/>
            <a:ext cx="8588621" cy="547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ca-ES" sz="2800" dirty="0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Importes, </a:t>
            </a:r>
            <a:r>
              <a:rPr lang="ca-ES" sz="2800" dirty="0" err="1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sectores</a:t>
            </a:r>
            <a:r>
              <a:rPr lang="ca-ES" sz="2800" dirty="0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 y </a:t>
            </a:r>
            <a:r>
              <a:rPr lang="ca-ES" sz="2800" dirty="0" err="1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proyectos</a:t>
            </a:r>
            <a:endParaRPr lang="ca-ES" sz="2800" dirty="0">
              <a:solidFill>
                <a:schemeClr val="bg1"/>
              </a:solidFill>
              <a:latin typeface="Inter Medium"/>
              <a:ea typeface="Inter Medium"/>
              <a:sym typeface="Inter Medium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756F749C-8CD0-8612-92EB-FEBF083E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447" y="179450"/>
            <a:ext cx="324820" cy="412500"/>
          </a:xfrm>
          <a:prstGeom prst="rect">
            <a:avLst/>
          </a:prstGeom>
        </p:spPr>
      </p:pic>
      <p:graphicFrame>
        <p:nvGraphicFramePr>
          <p:cNvPr id="6" name="Taula 5">
            <a:extLst>
              <a:ext uri="{FF2B5EF4-FFF2-40B4-BE49-F238E27FC236}">
                <a16:creationId xmlns:a16="http://schemas.microsoft.com/office/drawing/2014/main" id="{CB59ED54-F300-16F0-AF0C-921970005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204724"/>
              </p:ext>
            </p:extLst>
          </p:nvPr>
        </p:nvGraphicFramePr>
        <p:xfrm>
          <a:off x="757825" y="1712736"/>
          <a:ext cx="3995358" cy="2590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0441">
                  <a:extLst>
                    <a:ext uri="{9D8B030D-6E8A-4147-A177-3AD203B41FA5}">
                      <a16:colId xmlns:a16="http://schemas.microsoft.com/office/drawing/2014/main" val="1103438846"/>
                    </a:ext>
                  </a:extLst>
                </a:gridCol>
                <a:gridCol w="1044917">
                  <a:extLst>
                    <a:ext uri="{9D8B030D-6E8A-4147-A177-3AD203B41FA5}">
                      <a16:colId xmlns:a16="http://schemas.microsoft.com/office/drawing/2014/main" val="1699136046"/>
                    </a:ext>
                  </a:extLst>
                </a:gridCol>
              </a:tblGrid>
              <a:tr h="3637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_tradnl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Inter Medium" panose="020B0604020202020204" charset="0"/>
                          <a:ea typeface="Inter Medium" panose="020B0604020202020204" charset="0"/>
                        </a:rPr>
                        <a:t>Vivienda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_tradnl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Inter Medium" panose="020B0604020202020204" charset="0"/>
                          <a:ea typeface="Inter Medium" panose="020B0604020202020204" charset="0"/>
                        </a:rPr>
                        <a:t>35%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240493"/>
                  </a:ext>
                </a:extLst>
              </a:tr>
              <a:tr h="4218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_tradnl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Inter Medium" panose="020B0604020202020204" charset="0"/>
                          <a:ea typeface="Inter Medium" panose="020B0604020202020204" charset="0"/>
                        </a:rPr>
                        <a:t>Movilidad, Infraestructuras y obras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_tradnl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Inter Medium" panose="020B0604020202020204" charset="0"/>
                          <a:ea typeface="Inter Medium" panose="020B0604020202020204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826210"/>
                  </a:ext>
                </a:extLst>
              </a:tr>
              <a:tr h="4782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_tradnl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Inter Medium" panose="020B0604020202020204" charset="0"/>
                          <a:ea typeface="Inter Medium" panose="020B0604020202020204" charset="0"/>
                        </a:rPr>
                        <a:t>Promoción económica y Turismo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_tradnl" sz="13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Inter Medium" panose="020B0604020202020204" charset="0"/>
                          <a:ea typeface="Inter Medium" panose="020B0604020202020204" charset="0"/>
                          <a:cs typeface="+mn-cs"/>
                          <a:sym typeface="Arial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5329718"/>
                  </a:ext>
                </a:extLst>
              </a:tr>
              <a:tr h="302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_tradnl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Inter Medium" panose="020B0604020202020204" charset="0"/>
                          <a:ea typeface="Inter Medium" panose="020B0604020202020204" charset="0"/>
                        </a:rPr>
                        <a:t>Urbanismo y espacio público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_tradnl" sz="13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Inter Medium" panose="020B0604020202020204" charset="0"/>
                          <a:ea typeface="Inter Medium" panose="020B0604020202020204" charset="0"/>
                          <a:cs typeface="+mn-cs"/>
                          <a:sym typeface="Arial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4857692"/>
                  </a:ext>
                </a:extLst>
              </a:tr>
              <a:tr h="3538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_tradnl" sz="1300" b="1" i="0" u="none" strike="noStrike" noProof="0" dirty="0">
                          <a:solidFill>
                            <a:srgbClr val="C00000"/>
                          </a:solidFill>
                          <a:effectLst/>
                          <a:latin typeface="Inter Medium" panose="020B0604020202020204" charset="0"/>
                          <a:ea typeface="Inter Medium" panose="020B0604020202020204" charset="0"/>
                        </a:rPr>
                        <a:t>Derechos Sociales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_tradnl" sz="1300" b="1" i="0" u="none" strike="noStrike" cap="none" noProof="0" dirty="0">
                          <a:solidFill>
                            <a:srgbClr val="C00000"/>
                          </a:solidFill>
                          <a:effectLst/>
                          <a:latin typeface="Inter Medium" panose="020B0604020202020204" charset="0"/>
                          <a:ea typeface="Inter Medium" panose="020B0604020202020204" charset="0"/>
                          <a:cs typeface="+mn-cs"/>
                          <a:sym typeface="Arial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9242491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_tradnl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Inter Medium" panose="020B0604020202020204" charset="0"/>
                          <a:ea typeface="Inter Medium" panose="020B0604020202020204" charset="0"/>
                        </a:rPr>
                        <a:t>Transformación Digital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_tradnl" sz="13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Inter Medium" panose="020B0604020202020204" charset="0"/>
                          <a:ea typeface="Inter Medium" panose="020B0604020202020204" charset="0"/>
                          <a:cs typeface="+mn-cs"/>
                          <a:sym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793539"/>
                  </a:ext>
                </a:extLst>
              </a:tr>
              <a:tr h="2749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_tradnl" sz="13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Inter Medium" panose="020B0604020202020204" charset="0"/>
                          <a:ea typeface="Inter Medium" panose="020B0604020202020204" charset="0"/>
                        </a:rPr>
                        <a:t>Cultura, Educación y Deportes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_tradnl" sz="13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Inter Medium" panose="020B0604020202020204" charset="0"/>
                          <a:ea typeface="Inter Medium" panose="020B0604020202020204" charset="0"/>
                          <a:cs typeface="+mn-cs"/>
                          <a:sym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7327"/>
                  </a:ext>
                </a:extLst>
              </a:tr>
            </a:tbl>
          </a:graphicData>
        </a:graphic>
      </p:graphicFrame>
      <p:pic>
        <p:nvPicPr>
          <p:cNvPr id="4" name="Imatge 3">
            <a:extLst>
              <a:ext uri="{FF2B5EF4-FFF2-40B4-BE49-F238E27FC236}">
                <a16:creationId xmlns:a16="http://schemas.microsoft.com/office/drawing/2014/main" id="{20D423F6-73BD-708F-4E0C-DB7E3DE14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89" y="2526536"/>
            <a:ext cx="359695" cy="359695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6022C3E5-7495-6B64-9B4F-D2EA90ACD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63" y="2114879"/>
            <a:ext cx="334106" cy="334106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CCD76DC6-B1E8-6F05-5DDB-79C805092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81" y="2952842"/>
            <a:ext cx="433459" cy="263650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EBB7548F-0D10-C3F6-B266-ADE98B1869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982" y="3251660"/>
            <a:ext cx="359695" cy="359695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DCA73F11-1C2F-2043-0FEA-CE1D119DA6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81" y="3642405"/>
            <a:ext cx="364366" cy="359695"/>
          </a:xfrm>
          <a:prstGeom prst="rect">
            <a:avLst/>
          </a:prstGeom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4FAE1D9C-9E1D-1390-E38B-7623EB0A08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700" y="1728137"/>
            <a:ext cx="263650" cy="263650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54EF601A-4C66-DE0F-37FF-677326C72E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363" y="3997699"/>
            <a:ext cx="341406" cy="359695"/>
          </a:xfrm>
          <a:prstGeom prst="rect">
            <a:avLst/>
          </a:prstGeom>
        </p:spPr>
      </p:pic>
      <p:sp>
        <p:nvSpPr>
          <p:cNvPr id="17" name="QuadreDeText 16">
            <a:extLst>
              <a:ext uri="{FF2B5EF4-FFF2-40B4-BE49-F238E27FC236}">
                <a16:creationId xmlns:a16="http://schemas.microsoft.com/office/drawing/2014/main" id="{F3DC8F3A-9D1D-7EFA-433B-2DFBA64AE6CE}"/>
              </a:ext>
            </a:extLst>
          </p:cNvPr>
          <p:cNvSpPr txBox="1"/>
          <p:nvPr/>
        </p:nvSpPr>
        <p:spPr>
          <a:xfrm>
            <a:off x="5016762" y="1382857"/>
            <a:ext cx="4074485" cy="3521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" sz="1250" noProof="0" dirty="0">
                <a:latin typeface="Inter Medium" panose="020B0604020202020204" charset="0"/>
                <a:ea typeface="Inter Medium" panose="020B0604020202020204" charset="0"/>
              </a:rPr>
              <a:t>Revitalización de los comercios de proximidad</a:t>
            </a:r>
          </a:p>
          <a:p>
            <a:pPr algn="ctr">
              <a:lnSpc>
                <a:spcPct val="150000"/>
              </a:lnSpc>
            </a:pPr>
            <a:r>
              <a:rPr lang="es" sz="1250" noProof="0" dirty="0">
                <a:latin typeface="Inter Medium" panose="020B0604020202020204" charset="0"/>
                <a:ea typeface="Inter Medium" panose="020B0604020202020204" charset="0"/>
              </a:rPr>
              <a:t>Rehabilitación y regeneración urbana</a:t>
            </a:r>
          </a:p>
          <a:p>
            <a:pPr algn="ctr">
              <a:lnSpc>
                <a:spcPct val="150000"/>
              </a:lnSpc>
            </a:pPr>
            <a:r>
              <a:rPr lang="es" sz="1250" noProof="0" dirty="0">
                <a:latin typeface="Inter Medium" panose="020B0604020202020204" charset="0"/>
                <a:ea typeface="Inter Medium" panose="020B0604020202020204" charset="0"/>
              </a:rPr>
              <a:t>Zonas de Bajas Emisiones</a:t>
            </a:r>
          </a:p>
          <a:p>
            <a:pPr algn="ctr">
              <a:lnSpc>
                <a:spcPct val="150000"/>
              </a:lnSpc>
            </a:pPr>
            <a:r>
              <a:rPr lang="es" sz="1250" noProof="0" dirty="0">
                <a:latin typeface="Inter Medium" panose="020B0604020202020204" charset="0"/>
                <a:ea typeface="Inter Medium" panose="020B0604020202020204" charset="0"/>
              </a:rPr>
              <a:t>Sistema de recogida de residuos</a:t>
            </a:r>
          </a:p>
          <a:p>
            <a:pPr algn="ctr">
              <a:lnSpc>
                <a:spcPct val="150000"/>
              </a:lnSpc>
            </a:pPr>
            <a:r>
              <a:rPr lang="es" sz="1250" noProof="0" dirty="0">
                <a:latin typeface="Inter Medium" panose="020B0604020202020204" charset="0"/>
                <a:ea typeface="Inter Medium" panose="020B0604020202020204" charset="0"/>
              </a:rPr>
              <a:t>Rehabilitación de edificios públicos</a:t>
            </a:r>
          </a:p>
          <a:p>
            <a:pPr algn="ctr">
              <a:lnSpc>
                <a:spcPct val="150000"/>
              </a:lnSpc>
            </a:pPr>
            <a:r>
              <a:rPr lang="es" sz="1250" noProof="0" dirty="0">
                <a:latin typeface="Inter Medium" panose="020B0604020202020204" charset="0"/>
                <a:ea typeface="Inter Medium" panose="020B0604020202020204" charset="0"/>
              </a:rPr>
              <a:t>Impulso del vehículo eléctrico</a:t>
            </a:r>
          </a:p>
          <a:p>
            <a:pPr algn="ctr">
              <a:lnSpc>
                <a:spcPct val="150000"/>
              </a:lnSpc>
            </a:pPr>
            <a:r>
              <a:rPr lang="es" sz="1250" b="1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Robótica social para personas mayores</a:t>
            </a:r>
          </a:p>
          <a:p>
            <a:pPr algn="ctr">
              <a:lnSpc>
                <a:spcPct val="150000"/>
              </a:lnSpc>
            </a:pPr>
            <a:r>
              <a:rPr lang="es" sz="1250" noProof="0" dirty="0">
                <a:latin typeface="Inter Medium" panose="020B0604020202020204" charset="0"/>
                <a:ea typeface="Inter Medium" panose="020B0604020202020204" charset="0"/>
              </a:rPr>
              <a:t>Programas de lucha contra el sinhogarismo</a:t>
            </a:r>
          </a:p>
          <a:p>
            <a:pPr algn="ctr">
              <a:lnSpc>
                <a:spcPct val="150000"/>
              </a:lnSpc>
            </a:pPr>
            <a:r>
              <a:rPr lang="es" sz="1250" noProof="0" dirty="0">
                <a:latin typeface="Inter Medium" panose="020B0604020202020204" charset="0"/>
                <a:ea typeface="Inter Medium" panose="020B0604020202020204" charset="0"/>
              </a:rPr>
              <a:t>Digitalización de la Administración</a:t>
            </a:r>
          </a:p>
          <a:p>
            <a:pPr algn="ctr">
              <a:lnSpc>
                <a:spcPct val="150000"/>
              </a:lnSpc>
            </a:pPr>
            <a:r>
              <a:rPr lang="es" sz="1250" b="1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Programas de inclusión socio-laboral</a:t>
            </a:r>
          </a:p>
          <a:p>
            <a:pPr algn="ctr">
              <a:lnSpc>
                <a:spcPct val="150000"/>
              </a:lnSpc>
            </a:pPr>
            <a:r>
              <a:rPr lang="es" sz="1250" noProof="0" dirty="0">
                <a:latin typeface="Inter Medium" panose="020B0604020202020204" charset="0"/>
                <a:ea typeface="Inter Medium" panose="020B0604020202020204" charset="0"/>
              </a:rPr>
              <a:t>Instalaciones fotovoltaicas</a:t>
            </a:r>
          </a:p>
          <a:p>
            <a:pPr algn="ctr">
              <a:lnSpc>
                <a:spcPct val="150000"/>
              </a:lnSpc>
            </a:pPr>
            <a:r>
              <a:rPr lang="es" sz="1250" noProof="0" dirty="0">
                <a:latin typeface="Inter Medium" panose="020B0604020202020204" charset="0"/>
                <a:ea typeface="Inter Medium" panose="020B0604020202020204" charset="0"/>
              </a:rPr>
              <a:t>etc.</a:t>
            </a:r>
          </a:p>
        </p:txBody>
      </p:sp>
      <p:sp>
        <p:nvSpPr>
          <p:cNvPr id="18" name="Google Shape;115;p19">
            <a:extLst>
              <a:ext uri="{FF2B5EF4-FFF2-40B4-BE49-F238E27FC236}">
                <a16:creationId xmlns:a16="http://schemas.microsoft.com/office/drawing/2014/main" id="{FAA3485E-0333-F12D-113F-D64F811582A5}"/>
              </a:ext>
            </a:extLst>
          </p:cNvPr>
          <p:cNvSpPr/>
          <p:nvPr/>
        </p:nvSpPr>
        <p:spPr>
          <a:xfrm>
            <a:off x="0" y="866935"/>
            <a:ext cx="4825609" cy="33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b="1" noProof="0" dirty="0">
                <a:solidFill>
                  <a:srgbClr val="C00000"/>
                </a:solidFill>
                <a:latin typeface="Inter Medium"/>
                <a:ea typeface="Inter Medium"/>
                <a:cs typeface="Inter Medium"/>
                <a:sym typeface="Inter Medium"/>
              </a:rPr>
              <a:t>Importe de los fondos recibidos por el Ayuntamiento de Barcelona: 322.234.257€</a:t>
            </a:r>
            <a:endParaRPr lang="es" sz="1600" b="1" noProof="0" dirty="0">
              <a:solidFill>
                <a:srgbClr val="C00000"/>
              </a:solidFill>
              <a:latin typeface="Inter Medium"/>
              <a:ea typeface="Inter Medium"/>
              <a:sym typeface="Inter"/>
            </a:endParaRPr>
          </a:p>
        </p:txBody>
      </p:sp>
      <p:sp>
        <p:nvSpPr>
          <p:cNvPr id="19" name="Google Shape;115;p19">
            <a:extLst>
              <a:ext uri="{FF2B5EF4-FFF2-40B4-BE49-F238E27FC236}">
                <a16:creationId xmlns:a16="http://schemas.microsoft.com/office/drawing/2014/main" id="{70A318BB-CC35-1FD7-D1F8-7AC0FE63F8C5}"/>
              </a:ext>
            </a:extLst>
          </p:cNvPr>
          <p:cNvSpPr/>
          <p:nvPr/>
        </p:nvSpPr>
        <p:spPr>
          <a:xfrm>
            <a:off x="4485445" y="939360"/>
            <a:ext cx="4825609" cy="66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b="1" noProof="0" dirty="0">
                <a:solidFill>
                  <a:srgbClr val="C00000"/>
                </a:solidFill>
                <a:latin typeface="Inter Medium"/>
                <a:ea typeface="Inter Medium"/>
                <a:sym typeface="Inter"/>
              </a:rPr>
              <a:t>Actuaciones ejecutadas: 153</a:t>
            </a:r>
          </a:p>
        </p:txBody>
      </p:sp>
    </p:spTree>
    <p:extLst>
      <p:ext uri="{BB962C8B-B14F-4D97-AF65-F5344CB8AC3E}">
        <p14:creationId xmlns:p14="http://schemas.microsoft.com/office/powerpoint/2010/main" val="159141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1F1C5BDB-6B95-4C7C-9354-727558297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>
            <a:extLst>
              <a:ext uri="{FF2B5EF4-FFF2-40B4-BE49-F238E27FC236}">
                <a16:creationId xmlns:a16="http://schemas.microsoft.com/office/drawing/2014/main" id="{AAE874C1-1F8C-1C57-DE58-6B248EDC44CB}"/>
              </a:ext>
            </a:extLst>
          </p:cNvPr>
          <p:cNvSpPr/>
          <p:nvPr/>
        </p:nvSpPr>
        <p:spPr>
          <a:xfrm>
            <a:off x="0" y="-10575"/>
            <a:ext cx="9154500" cy="793090"/>
          </a:xfrm>
          <a:prstGeom prst="rect">
            <a:avLst/>
          </a:prstGeom>
          <a:solidFill>
            <a:srgbClr val="E835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23">
            <a:extLst>
              <a:ext uri="{FF2B5EF4-FFF2-40B4-BE49-F238E27FC236}">
                <a16:creationId xmlns:a16="http://schemas.microsoft.com/office/drawing/2014/main" id="{90CADFC2-7247-B744-3845-A8D1BB024AEC}"/>
              </a:ext>
            </a:extLst>
          </p:cNvPr>
          <p:cNvSpPr/>
          <p:nvPr/>
        </p:nvSpPr>
        <p:spPr>
          <a:xfrm>
            <a:off x="722433" y="146861"/>
            <a:ext cx="8588621" cy="547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ca-ES" sz="2800" dirty="0" err="1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Retos</a:t>
            </a:r>
            <a:r>
              <a:rPr lang="ca-ES" sz="2800" dirty="0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 de los Fondos Next Generation EU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87B2350-EC30-3EF8-13C7-781AC4B61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447" y="179450"/>
            <a:ext cx="324820" cy="412500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EFEAAD9E-B30A-535B-BB83-2F68ADC6A793}"/>
              </a:ext>
            </a:extLst>
          </p:cNvPr>
          <p:cNvSpPr txBox="1"/>
          <p:nvPr/>
        </p:nvSpPr>
        <p:spPr>
          <a:xfrm>
            <a:off x="3239248" y="939951"/>
            <a:ext cx="60174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200" noProof="0" dirty="0">
                <a:latin typeface="Inter Medium" panose="020B0604020202020204" charset="0"/>
                <a:ea typeface="Inter Medium" panose="020B0604020202020204" charset="0"/>
              </a:rPr>
              <a:t>Ejecución y justificación en calendarios cerrados a nivel europeo.</a:t>
            </a:r>
          </a:p>
          <a:p>
            <a:r>
              <a:rPr lang="es-ES_tradnl" sz="1200" noProof="0" dirty="0">
                <a:latin typeface="Inter Medium" panose="020B0604020202020204" charset="0"/>
                <a:ea typeface="Inter Medium" panose="020B0604020202020204" charset="0"/>
              </a:rPr>
              <a:t>Riesgo de pérdida de financiación si no se cumplen los hitos e objetivos.</a:t>
            </a:r>
          </a:p>
          <a:p>
            <a:endParaRPr lang="es-ES_tradnl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r>
              <a:rPr lang="es-ES_tradnl" sz="1200" noProof="0" dirty="0">
                <a:latin typeface="Inter Medium" panose="020B0604020202020204" charset="0"/>
                <a:ea typeface="Inter Medium" panose="020B0604020202020204" charset="0"/>
              </a:rPr>
              <a:t>Diversidad de requisitos técnicos, jurídicos y de control, a menudo de nueva creación. Necesidad de cumplir con normativa europea, estatal y local simultáneamente.</a:t>
            </a:r>
          </a:p>
          <a:p>
            <a:endParaRPr lang="es-ES_tradnl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r>
              <a:rPr lang="es-ES_tradnl" sz="1200" noProof="0" dirty="0">
                <a:latin typeface="Inter Medium" panose="020B0604020202020204" charset="0"/>
                <a:ea typeface="Inter Medium" panose="020B0604020202020204" charset="0"/>
              </a:rPr>
              <a:t>Pagos supeditados al cumplimiento de resultados concretos, lo que obliga a una planificación y seguimiento de los proyectos mucho más rigurosos.</a:t>
            </a:r>
          </a:p>
          <a:p>
            <a:endParaRPr lang="es-ES_tradnl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r>
              <a:rPr lang="es-ES_tradnl" sz="1200" noProof="0" dirty="0">
                <a:latin typeface="Inter Medium" panose="020B0604020202020204" charset="0"/>
                <a:ea typeface="Inter Medium" panose="020B0604020202020204" charset="0"/>
              </a:rPr>
              <a:t>La complejidad de este tipo de financiación supone una sobrecarga organizativa en estructuras no preparadas para este volumen.</a:t>
            </a:r>
          </a:p>
          <a:p>
            <a:endParaRPr lang="es-ES_tradnl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endParaRPr lang="es-ES_tradnl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r>
              <a:rPr lang="es-ES_tradnl" sz="1200" dirty="0">
                <a:latin typeface="Inter Medium" panose="020B0604020202020204" charset="0"/>
                <a:ea typeface="Inter Medium" panose="020B0604020202020204" charset="0"/>
              </a:rPr>
              <a:t>La gestión global de este tipo de financiación impacta</a:t>
            </a:r>
            <a:r>
              <a:rPr lang="es-ES_tradnl" sz="1200" noProof="0" dirty="0">
                <a:latin typeface="Inter Medium" panose="020B0604020202020204" charset="0"/>
                <a:ea typeface="Inter Medium" panose="020B0604020202020204" charset="0"/>
              </a:rPr>
              <a:t> en múltiples áreas municipales y agentes externos, lo que supone un riesgo de desalineación en objetivos, tiempos y ejecución.</a:t>
            </a:r>
          </a:p>
          <a:p>
            <a:endParaRPr lang="es-ES_tradnl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endParaRPr lang="es-ES_tradnl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r>
              <a:rPr lang="es-ES_tradnl" sz="1200" noProof="0" dirty="0">
                <a:latin typeface="Inter Medium" panose="020B0604020202020204" charset="0"/>
                <a:ea typeface="Inter Medium" panose="020B0604020202020204" charset="0"/>
              </a:rPr>
              <a:t>La novedad de los Fondos Next Generation y de la normativa asociada hace necesaria una adaptación continua de la administración pública, lo que dificulta la planificación a medio plazo.</a:t>
            </a:r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734EAF3C-C949-85BF-673C-6E849F45AA07}"/>
              </a:ext>
            </a:extLst>
          </p:cNvPr>
          <p:cNvSpPr txBox="1"/>
          <p:nvPr/>
        </p:nvSpPr>
        <p:spPr>
          <a:xfrm>
            <a:off x="597878" y="1027873"/>
            <a:ext cx="238711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300" b="1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Plazos muy exigentes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4AE3B49F-EFB5-F319-0039-B89392368BC3}"/>
              </a:ext>
            </a:extLst>
          </p:cNvPr>
          <p:cNvSpPr txBox="1"/>
          <p:nvPr/>
        </p:nvSpPr>
        <p:spPr>
          <a:xfrm>
            <a:off x="597879" y="1581008"/>
            <a:ext cx="29226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300" b="1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Complejidad administrativa y normativa</a:t>
            </a:r>
          </a:p>
        </p:txBody>
      </p: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BD35AC1A-C41B-306E-2842-1C2420C671FA}"/>
              </a:ext>
            </a:extLst>
          </p:cNvPr>
          <p:cNvSpPr txBox="1"/>
          <p:nvPr/>
        </p:nvSpPr>
        <p:spPr>
          <a:xfrm>
            <a:off x="597878" y="2274819"/>
            <a:ext cx="267725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300" b="1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Gestión por hitos y objetivos</a:t>
            </a:r>
            <a:endParaRPr lang="es-ES_tradnl" sz="1300" noProof="0" dirty="0"/>
          </a:p>
        </p:txBody>
      </p:sp>
      <p:sp>
        <p:nvSpPr>
          <p:cNvPr id="25" name="QuadreDeText 24">
            <a:extLst>
              <a:ext uri="{FF2B5EF4-FFF2-40B4-BE49-F238E27FC236}">
                <a16:creationId xmlns:a16="http://schemas.microsoft.com/office/drawing/2014/main" id="{A50DC9E7-6451-CD7C-A00F-B216A40D820E}"/>
              </a:ext>
            </a:extLst>
          </p:cNvPr>
          <p:cNvSpPr txBox="1"/>
          <p:nvPr/>
        </p:nvSpPr>
        <p:spPr>
          <a:xfrm>
            <a:off x="597879" y="2835444"/>
            <a:ext cx="28249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300" b="1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Capacidad interna de la administración</a:t>
            </a:r>
            <a:endParaRPr lang="es-ES_tradnl" sz="1300" noProof="0" dirty="0"/>
          </a:p>
        </p:txBody>
      </p:sp>
      <p:sp>
        <p:nvSpPr>
          <p:cNvPr id="27" name="QuadreDeText 26">
            <a:extLst>
              <a:ext uri="{FF2B5EF4-FFF2-40B4-BE49-F238E27FC236}">
                <a16:creationId xmlns:a16="http://schemas.microsoft.com/office/drawing/2014/main" id="{1B368A1C-7B7B-6696-DB32-63CA90E80EF8}"/>
              </a:ext>
            </a:extLst>
          </p:cNvPr>
          <p:cNvSpPr txBox="1"/>
          <p:nvPr/>
        </p:nvSpPr>
        <p:spPr>
          <a:xfrm>
            <a:off x="597879" y="3606487"/>
            <a:ext cx="25673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300" b="1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Coordinación interna y externa</a:t>
            </a:r>
            <a:endParaRPr lang="es-ES_tradnl" sz="1300" noProof="0" dirty="0"/>
          </a:p>
        </p:txBody>
      </p:sp>
      <p:sp>
        <p:nvSpPr>
          <p:cNvPr id="29" name="QuadreDeText 28">
            <a:extLst>
              <a:ext uri="{FF2B5EF4-FFF2-40B4-BE49-F238E27FC236}">
                <a16:creationId xmlns:a16="http://schemas.microsoft.com/office/drawing/2014/main" id="{CD638DE1-9D60-C3F3-FBF8-EED5B5B5284A}"/>
              </a:ext>
            </a:extLst>
          </p:cNvPr>
          <p:cNvSpPr txBox="1"/>
          <p:nvPr/>
        </p:nvSpPr>
        <p:spPr>
          <a:xfrm>
            <a:off x="597879" y="4391277"/>
            <a:ext cx="25673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300" b="1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Incertidumbre y cambios durante la ejecución</a:t>
            </a:r>
            <a:endParaRPr lang="es-ES_tradnl" sz="1300" noProof="0" dirty="0"/>
          </a:p>
        </p:txBody>
      </p:sp>
      <p:pic>
        <p:nvPicPr>
          <p:cNvPr id="30" name="Picture 22" descr="C:\Users\X715467\Downloads\velocimetro.png">
            <a:extLst>
              <a:ext uri="{FF2B5EF4-FFF2-40B4-BE49-F238E27FC236}">
                <a16:creationId xmlns:a16="http://schemas.microsoft.com/office/drawing/2014/main" id="{414AB9C9-0F84-70DC-8251-BFF648549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9" y="100176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tge 31">
            <a:extLst>
              <a:ext uri="{FF2B5EF4-FFF2-40B4-BE49-F238E27FC236}">
                <a16:creationId xmlns:a16="http://schemas.microsoft.com/office/drawing/2014/main" id="{A97147A0-E6F4-C717-C106-CA645DFA8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83" y="1651764"/>
            <a:ext cx="359695" cy="359695"/>
          </a:xfrm>
          <a:prstGeom prst="rect">
            <a:avLst/>
          </a:prstGeom>
        </p:spPr>
      </p:pic>
      <p:pic>
        <p:nvPicPr>
          <p:cNvPr id="33" name="Imagen 22">
            <a:extLst>
              <a:ext uri="{FF2B5EF4-FFF2-40B4-BE49-F238E27FC236}">
                <a16:creationId xmlns:a16="http://schemas.microsoft.com/office/drawing/2014/main" id="{1F05314B-A1E2-F0BA-B56E-02EA207D0F23}"/>
              </a:ext>
            </a:extLst>
          </p:cNvPr>
          <p:cNvPicPr>
            <a:picLocks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39028" y="2200855"/>
            <a:ext cx="358850" cy="360000"/>
          </a:xfrm>
          <a:prstGeom prst="rect">
            <a:avLst/>
          </a:prstGeom>
          <a:noFill/>
        </p:spPr>
      </p:pic>
      <p:pic>
        <p:nvPicPr>
          <p:cNvPr id="35" name="Imatge 34">
            <a:extLst>
              <a:ext uri="{FF2B5EF4-FFF2-40B4-BE49-F238E27FC236}">
                <a16:creationId xmlns:a16="http://schemas.microsoft.com/office/drawing/2014/main" id="{8C34ACE7-F41C-8DA5-1087-6EB34CC0B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747" y="3621935"/>
            <a:ext cx="359695" cy="359695"/>
          </a:xfrm>
          <a:prstGeom prst="rect">
            <a:avLst/>
          </a:prstGeom>
        </p:spPr>
      </p:pic>
      <p:pic>
        <p:nvPicPr>
          <p:cNvPr id="37" name="Imatge 36">
            <a:extLst>
              <a:ext uri="{FF2B5EF4-FFF2-40B4-BE49-F238E27FC236}">
                <a16:creationId xmlns:a16="http://schemas.microsoft.com/office/drawing/2014/main" id="{2E75A75B-2A15-A0E9-138F-52CC2F9211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254" y="4437870"/>
            <a:ext cx="359695" cy="359695"/>
          </a:xfrm>
          <a:prstGeom prst="rect">
            <a:avLst/>
          </a:prstGeom>
        </p:spPr>
      </p:pic>
      <p:pic>
        <p:nvPicPr>
          <p:cNvPr id="38" name="Picture 6" descr="https://d30y9cdsu7xlg0.cloudfront.net/png/1311433-200.png">
            <a:extLst>
              <a:ext uri="{FF2B5EF4-FFF2-40B4-BE49-F238E27FC236}">
                <a16:creationId xmlns:a16="http://schemas.microsoft.com/office/drawing/2014/main" id="{921E975E-93C7-4012-4592-F2F2DD42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rgbClr val="C00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6" y="284784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1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1E37D629-8A2B-40CD-31F5-A8EA6EFEF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>
            <a:extLst>
              <a:ext uri="{FF2B5EF4-FFF2-40B4-BE49-F238E27FC236}">
                <a16:creationId xmlns:a16="http://schemas.microsoft.com/office/drawing/2014/main" id="{F421AB4A-2078-A4BB-FA84-3E589A2282FF}"/>
              </a:ext>
            </a:extLst>
          </p:cNvPr>
          <p:cNvSpPr/>
          <p:nvPr/>
        </p:nvSpPr>
        <p:spPr>
          <a:xfrm>
            <a:off x="0" y="-10575"/>
            <a:ext cx="9154500" cy="793090"/>
          </a:xfrm>
          <a:prstGeom prst="rect">
            <a:avLst/>
          </a:prstGeom>
          <a:solidFill>
            <a:srgbClr val="E835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23">
            <a:extLst>
              <a:ext uri="{FF2B5EF4-FFF2-40B4-BE49-F238E27FC236}">
                <a16:creationId xmlns:a16="http://schemas.microsoft.com/office/drawing/2014/main" id="{4B719F1A-8A20-5E10-8290-411EED150113}"/>
              </a:ext>
            </a:extLst>
          </p:cNvPr>
          <p:cNvSpPr/>
          <p:nvPr/>
        </p:nvSpPr>
        <p:spPr>
          <a:xfrm>
            <a:off x="722433" y="146861"/>
            <a:ext cx="8588621" cy="547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ca-ES" sz="2800" dirty="0" err="1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Cómo</a:t>
            </a:r>
            <a:r>
              <a:rPr lang="ca-ES" sz="2800" dirty="0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 hemos </a:t>
            </a:r>
            <a:r>
              <a:rPr lang="ca-ES" sz="2800" dirty="0" err="1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dado</a:t>
            </a:r>
            <a:r>
              <a:rPr lang="ca-ES" sz="2800" dirty="0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 </a:t>
            </a:r>
            <a:r>
              <a:rPr lang="ca-ES" sz="2800" dirty="0" err="1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respuesta</a:t>
            </a:r>
            <a:r>
              <a:rPr lang="ca-ES" sz="2800" dirty="0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 a los </a:t>
            </a:r>
            <a:r>
              <a:rPr lang="ca-ES" sz="2800" dirty="0" err="1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retos</a:t>
            </a:r>
            <a:endParaRPr lang="ca-ES" sz="2800" dirty="0">
              <a:solidFill>
                <a:schemeClr val="bg1"/>
              </a:solidFill>
              <a:latin typeface="Inter Medium"/>
              <a:ea typeface="Inter Medium"/>
              <a:sym typeface="Inter Medium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504DA10-A208-3A8D-5347-FFFC02032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447" y="179450"/>
            <a:ext cx="324820" cy="412500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786C0E2D-16ED-8E94-124A-D4E055476203}"/>
              </a:ext>
            </a:extLst>
          </p:cNvPr>
          <p:cNvSpPr txBox="1"/>
          <p:nvPr/>
        </p:nvSpPr>
        <p:spPr>
          <a:xfrm>
            <a:off x="3543300" y="1016151"/>
            <a:ext cx="53722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noProof="0" dirty="0">
                <a:latin typeface="Inter Medium" panose="020B0604020202020204" charset="0"/>
                <a:ea typeface="Inter Medium" panose="020B0604020202020204" charset="0"/>
              </a:rPr>
              <a:t>Se han creado equipos transversales dentro del Ayuntamiento y se han establecido Comités de seguimiento con los organismos financiadores para anticiparnos a posibles riesgos.</a:t>
            </a:r>
          </a:p>
          <a:p>
            <a:endParaRPr lang="es-ES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r>
              <a:rPr lang="es-ES" sz="1200" noProof="0" dirty="0">
                <a:latin typeface="Inter Medium" panose="020B0604020202020204" charset="0"/>
                <a:ea typeface="Inter Medium" panose="020B0604020202020204" charset="0"/>
              </a:rPr>
              <a:t>Se ha creado un órgano coordinador a nivel de Ayuntamiento y se han designado responsables a nivel de cada organismo interno.</a:t>
            </a:r>
          </a:p>
          <a:p>
            <a:endParaRPr lang="es-ES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r>
              <a:rPr lang="es-ES" sz="1200" noProof="0" dirty="0">
                <a:latin typeface="Inter Medium" panose="020B0604020202020204" charset="0"/>
                <a:ea typeface="Inter Medium" panose="020B0604020202020204" charset="0"/>
              </a:rPr>
              <a:t>Se han creado repositorios </a:t>
            </a:r>
            <a:r>
              <a:rPr lang="es-ES" sz="1200" dirty="0">
                <a:latin typeface="Inter Medium" panose="020B0604020202020204" charset="0"/>
                <a:ea typeface="Inter Medium" panose="020B0604020202020204" charset="0"/>
              </a:rPr>
              <a:t>informatizados centralizados para garantizar la calidad de los datos aportados y que estos sean</a:t>
            </a:r>
            <a:r>
              <a:rPr lang="es-ES" sz="1200" noProof="0" dirty="0">
                <a:latin typeface="Inter Medium" panose="020B0604020202020204" charset="0"/>
                <a:ea typeface="Inter Medium" panose="020B0604020202020204" charset="0"/>
              </a:rPr>
              <a:t> accesibles en cualquier momento.</a:t>
            </a:r>
          </a:p>
          <a:p>
            <a:endParaRPr lang="es-ES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r>
              <a:rPr lang="es-ES" sz="1200" noProof="0" dirty="0">
                <a:latin typeface="Inter Medium" panose="020B0604020202020204" charset="0"/>
                <a:ea typeface="Inter Medium" panose="020B0604020202020204" charset="0"/>
              </a:rPr>
              <a:t>Se han adaptado procesos internos para responder a las nuevas exigencias.</a:t>
            </a:r>
          </a:p>
          <a:p>
            <a:endParaRPr lang="es-ES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r>
              <a:rPr lang="es-ES" sz="1200" noProof="0" dirty="0">
                <a:latin typeface="Inter Medium" panose="020B0604020202020204" charset="0"/>
                <a:ea typeface="Inter Medium" panose="020B0604020202020204" charset="0"/>
              </a:rPr>
              <a:t>Se ha realizado una auditoria externa para todos los </a:t>
            </a:r>
            <a:r>
              <a:rPr lang="es-ES" sz="1200" dirty="0">
                <a:latin typeface="Inter Medium" panose="020B0604020202020204" charset="0"/>
                <a:ea typeface="Inter Medium" panose="020B0604020202020204" charset="0"/>
              </a:rPr>
              <a:t>proyectos financiados para dotar de mayor seguridad y transparencia al proceso.</a:t>
            </a:r>
            <a:endParaRPr lang="es-ES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endParaRPr lang="es-ES" sz="1200" noProof="0" dirty="0">
              <a:latin typeface="Inter Medium" panose="020B0604020202020204" charset="0"/>
              <a:ea typeface="Inter Medium" panose="020B0604020202020204" charset="0"/>
            </a:endParaRPr>
          </a:p>
          <a:p>
            <a:r>
              <a:rPr lang="es-ES" sz="1200" noProof="0" dirty="0">
                <a:latin typeface="Inter Medium" panose="020B0604020202020204" charset="0"/>
                <a:ea typeface="Inter Medium" panose="020B0604020202020204" charset="0"/>
              </a:rPr>
              <a:t>Se ha mantenido una comunicación estrecha con las empresas adjudicatarias de proyectos financiados para garantizar la respuesta adecuada a los requisitos de la financiación.</a:t>
            </a:r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18E50963-5474-6664-9A7B-72955CD0D29F}"/>
              </a:ext>
            </a:extLst>
          </p:cNvPr>
          <p:cNvSpPr txBox="1"/>
          <p:nvPr/>
        </p:nvSpPr>
        <p:spPr>
          <a:xfrm>
            <a:off x="474786" y="1051321"/>
            <a:ext cx="3068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Coordinación intra e interadministrativa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2F835C4C-6666-1D09-4ADB-15483D7A6A20}"/>
              </a:ext>
            </a:extLst>
          </p:cNvPr>
          <p:cNvSpPr txBox="1"/>
          <p:nvPr/>
        </p:nvSpPr>
        <p:spPr>
          <a:xfrm>
            <a:off x="474787" y="1771510"/>
            <a:ext cx="3426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Planificación centralizada</a:t>
            </a:r>
          </a:p>
        </p:txBody>
      </p: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239529FE-7D21-B889-BF4F-3CFB35D08D84}"/>
              </a:ext>
            </a:extLst>
          </p:cNvPr>
          <p:cNvSpPr txBox="1"/>
          <p:nvPr/>
        </p:nvSpPr>
        <p:spPr>
          <a:xfrm>
            <a:off x="474785" y="2394979"/>
            <a:ext cx="29805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Trazabilidad de la información</a:t>
            </a:r>
            <a:endParaRPr lang="es-ES" noProof="0" dirty="0"/>
          </a:p>
        </p:txBody>
      </p:sp>
      <p:sp>
        <p:nvSpPr>
          <p:cNvPr id="25" name="QuadreDeText 24">
            <a:extLst>
              <a:ext uri="{FF2B5EF4-FFF2-40B4-BE49-F238E27FC236}">
                <a16:creationId xmlns:a16="http://schemas.microsoft.com/office/drawing/2014/main" id="{0AC34022-24A8-657E-882A-E8DB60298332}"/>
              </a:ext>
            </a:extLst>
          </p:cNvPr>
          <p:cNvSpPr txBox="1"/>
          <p:nvPr/>
        </p:nvSpPr>
        <p:spPr>
          <a:xfrm>
            <a:off x="474787" y="3079996"/>
            <a:ext cx="33410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Flexibilidad organizativa</a:t>
            </a:r>
            <a:endParaRPr lang="es-ES" noProof="0" dirty="0"/>
          </a:p>
        </p:txBody>
      </p:sp>
      <p:sp>
        <p:nvSpPr>
          <p:cNvPr id="27" name="QuadreDeText 26">
            <a:extLst>
              <a:ext uri="{FF2B5EF4-FFF2-40B4-BE49-F238E27FC236}">
                <a16:creationId xmlns:a16="http://schemas.microsoft.com/office/drawing/2014/main" id="{236FAF26-064C-512C-E745-2FF22B4F7A1D}"/>
              </a:ext>
            </a:extLst>
          </p:cNvPr>
          <p:cNvSpPr txBox="1"/>
          <p:nvPr/>
        </p:nvSpPr>
        <p:spPr>
          <a:xfrm>
            <a:off x="474786" y="3668760"/>
            <a:ext cx="2891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Auditorias externas</a:t>
            </a:r>
            <a:endParaRPr lang="es-ES" noProof="0" dirty="0"/>
          </a:p>
        </p:txBody>
      </p:sp>
      <p:sp>
        <p:nvSpPr>
          <p:cNvPr id="29" name="QuadreDeText 28">
            <a:extLst>
              <a:ext uri="{FF2B5EF4-FFF2-40B4-BE49-F238E27FC236}">
                <a16:creationId xmlns:a16="http://schemas.microsoft.com/office/drawing/2014/main" id="{7A5AF2C9-3021-D2B0-05C3-5DB93D0B6CEA}"/>
              </a:ext>
            </a:extLst>
          </p:cNvPr>
          <p:cNvSpPr txBox="1"/>
          <p:nvPr/>
        </p:nvSpPr>
        <p:spPr>
          <a:xfrm>
            <a:off x="474786" y="4285369"/>
            <a:ext cx="37806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noProof="0" dirty="0">
                <a:solidFill>
                  <a:srgbClr val="C00000"/>
                </a:solidFill>
                <a:latin typeface="Inter Medium" panose="020B0604020202020204" charset="0"/>
                <a:ea typeface="Inter Medium" panose="020B0604020202020204" charset="0"/>
              </a:rPr>
              <a:t>Colaboración público-privada</a:t>
            </a:r>
            <a:endParaRPr lang="es-ES" noProof="0" dirty="0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768998A7-6BEA-49F4-438C-CFD86254C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04" y="1131278"/>
            <a:ext cx="306534" cy="306534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0C98495B-13D2-7A91-75F3-A692AD4C4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04" y="1771131"/>
            <a:ext cx="306534" cy="306534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104BB32B-4F52-DA3F-562F-66D498CB8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04" y="2410983"/>
            <a:ext cx="306534" cy="306534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DB967C3B-F240-2720-795F-947965923E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63" y="2988917"/>
            <a:ext cx="306534" cy="306534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E00F00A3-E4E0-BF0F-0E04-7A51500C22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48" y="3652382"/>
            <a:ext cx="306534" cy="306534"/>
          </a:xfrm>
          <a:prstGeom prst="rect">
            <a:avLst/>
          </a:prstGeom>
        </p:spPr>
      </p:pic>
      <p:pic>
        <p:nvPicPr>
          <p:cNvPr id="10" name="Picture 24" descr="https://d30y9cdsu7xlg0.cloudfront.net/png/1067640-200.png">
            <a:extLst>
              <a:ext uri="{FF2B5EF4-FFF2-40B4-BE49-F238E27FC236}">
                <a16:creationId xmlns:a16="http://schemas.microsoft.com/office/drawing/2014/main" id="{93227FEA-1B1D-836C-6C94-7E3D6882F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3" y="4310763"/>
            <a:ext cx="306794" cy="30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9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F8AAB769-B3BC-F602-9A5F-48A616113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>
            <a:extLst>
              <a:ext uri="{FF2B5EF4-FFF2-40B4-BE49-F238E27FC236}">
                <a16:creationId xmlns:a16="http://schemas.microsoft.com/office/drawing/2014/main" id="{BCBBF298-3888-B63A-67DC-CAB5FA4ACE6B}"/>
              </a:ext>
            </a:extLst>
          </p:cNvPr>
          <p:cNvSpPr/>
          <p:nvPr/>
        </p:nvSpPr>
        <p:spPr>
          <a:xfrm>
            <a:off x="0" y="-10575"/>
            <a:ext cx="9154500" cy="793090"/>
          </a:xfrm>
          <a:prstGeom prst="rect">
            <a:avLst/>
          </a:prstGeom>
          <a:solidFill>
            <a:srgbClr val="E835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23">
            <a:extLst>
              <a:ext uri="{FF2B5EF4-FFF2-40B4-BE49-F238E27FC236}">
                <a16:creationId xmlns:a16="http://schemas.microsoft.com/office/drawing/2014/main" id="{16FB5817-46E3-0A15-C365-90C15CC0FB5D}"/>
              </a:ext>
            </a:extLst>
          </p:cNvPr>
          <p:cNvSpPr/>
          <p:nvPr/>
        </p:nvSpPr>
        <p:spPr>
          <a:xfrm>
            <a:off x="722433" y="146861"/>
            <a:ext cx="8588621" cy="547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ca-ES" sz="2800" dirty="0" err="1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Resultados</a:t>
            </a:r>
            <a:r>
              <a:rPr lang="ca-ES" sz="2800" dirty="0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 </a:t>
            </a:r>
            <a:r>
              <a:rPr lang="ca-ES" sz="2800" dirty="0" err="1">
                <a:solidFill>
                  <a:schemeClr val="bg1"/>
                </a:solidFill>
                <a:latin typeface="Inter Medium"/>
                <a:ea typeface="Inter Medium"/>
                <a:sym typeface="Inter Medium"/>
              </a:rPr>
              <a:t>obtenidos</a:t>
            </a:r>
            <a:endParaRPr lang="ca-ES" sz="2800" dirty="0">
              <a:solidFill>
                <a:schemeClr val="bg1"/>
              </a:solidFill>
              <a:latin typeface="Inter Medium"/>
              <a:ea typeface="Inter Medium"/>
              <a:sym typeface="Inter Medium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620F2FB-B4DE-C3E2-397D-C92E99C3B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447" y="179450"/>
            <a:ext cx="324820" cy="412500"/>
          </a:xfrm>
          <a:prstGeom prst="rect">
            <a:avLst/>
          </a:prstGeom>
        </p:spPr>
      </p:pic>
      <p:sp>
        <p:nvSpPr>
          <p:cNvPr id="7" name="Google Shape;115;p19">
            <a:extLst>
              <a:ext uri="{FF2B5EF4-FFF2-40B4-BE49-F238E27FC236}">
                <a16:creationId xmlns:a16="http://schemas.microsoft.com/office/drawing/2014/main" id="{A1265052-7EC7-8988-41D5-14BAA801367F}"/>
              </a:ext>
            </a:extLst>
          </p:cNvPr>
          <p:cNvSpPr/>
          <p:nvPr/>
        </p:nvSpPr>
        <p:spPr>
          <a:xfrm>
            <a:off x="0" y="4838294"/>
            <a:ext cx="5864469" cy="251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s-ES" sz="1100" i="1" dirty="0">
                <a:solidFill>
                  <a:schemeClr val="dk1"/>
                </a:solidFill>
                <a:latin typeface="Inter Medium"/>
                <a:ea typeface="Inter Medium"/>
                <a:sym typeface="Inter Medium"/>
              </a:rPr>
              <a:t>(*) Datos provisionales. La justificación final de los fondos finaliza en 30/11/2026</a:t>
            </a:r>
            <a:endParaRPr lang="es-ES" sz="1050" i="1" dirty="0">
              <a:solidFill>
                <a:schemeClr val="dk1"/>
              </a:solidFill>
              <a:latin typeface="Inter Medium"/>
              <a:ea typeface="Inter Medium"/>
              <a:sym typeface="Inter Medium"/>
            </a:endParaRP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55EC0988-9389-B229-A5A2-40DCC28AD02B}"/>
              </a:ext>
            </a:extLst>
          </p:cNvPr>
          <p:cNvSpPr txBox="1"/>
          <p:nvPr/>
        </p:nvSpPr>
        <p:spPr>
          <a:xfrm>
            <a:off x="147284" y="1137883"/>
            <a:ext cx="301172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3200" b="1" dirty="0">
                <a:solidFill>
                  <a:srgbClr val="E83533"/>
                </a:solidFill>
                <a:latin typeface="Inter"/>
                <a:ea typeface="Inter"/>
                <a:cs typeface="Inter"/>
                <a:sym typeface="Inter"/>
              </a:rPr>
              <a:t>1. </a:t>
            </a:r>
            <a:r>
              <a:rPr lang="es" sz="1800" b="1" dirty="0">
                <a:solidFill>
                  <a:schemeClr val="tx1"/>
                </a:solidFill>
                <a:latin typeface="Inter Medium"/>
                <a:ea typeface="Inter Medium"/>
                <a:cs typeface="Inter Medium"/>
                <a:sym typeface="Inter Medium"/>
              </a:rPr>
              <a:t>% de actuaciones ejecutadas: </a:t>
            </a:r>
            <a:r>
              <a:rPr lang="es" sz="2000" b="1" dirty="0">
                <a:solidFill>
                  <a:srgbClr val="00823B"/>
                </a:solidFill>
                <a:latin typeface="Inter Medium"/>
                <a:ea typeface="Inter Medium"/>
                <a:cs typeface="Inter Medium"/>
                <a:sym typeface="Inter Medium"/>
              </a:rPr>
              <a:t>92,2%</a:t>
            </a:r>
            <a:endParaRPr lang="ca-ES" sz="2000" dirty="0">
              <a:solidFill>
                <a:srgbClr val="00823B"/>
              </a:solidFill>
            </a:endParaRP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BD19C880-6ED5-4744-7440-CDB4BCE76BC6}"/>
              </a:ext>
            </a:extLst>
          </p:cNvPr>
          <p:cNvSpPr txBox="1"/>
          <p:nvPr/>
        </p:nvSpPr>
        <p:spPr>
          <a:xfrm>
            <a:off x="3132772" y="2245245"/>
            <a:ext cx="30117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3200" b="1" dirty="0">
                <a:solidFill>
                  <a:srgbClr val="E83533"/>
                </a:solidFill>
                <a:latin typeface="Inter"/>
                <a:ea typeface="Inter"/>
                <a:cs typeface="Inter"/>
                <a:sym typeface="Inter"/>
              </a:rPr>
              <a:t>2. </a:t>
            </a:r>
            <a:r>
              <a:rPr lang="es-ES" sz="1800" b="1" dirty="0">
                <a:solidFill>
                  <a:schemeClr val="tx1"/>
                </a:solidFill>
                <a:latin typeface="Inter Medium"/>
                <a:ea typeface="Inter Medium"/>
                <a:cs typeface="Inter Medium"/>
                <a:sym typeface="Inter Medium"/>
              </a:rPr>
              <a:t>% de financiación Next Generation ejecutado</a:t>
            </a:r>
            <a:r>
              <a:rPr lang="es" sz="1800" b="1" dirty="0">
                <a:solidFill>
                  <a:schemeClr val="tx1"/>
                </a:solidFill>
                <a:latin typeface="Inter Medium"/>
                <a:ea typeface="Inter Medium"/>
                <a:cs typeface="Inter Medium"/>
                <a:sym typeface="Inter Medium"/>
              </a:rPr>
              <a:t>: </a:t>
            </a:r>
            <a:r>
              <a:rPr lang="es" sz="2000" b="1" dirty="0">
                <a:solidFill>
                  <a:srgbClr val="00823B"/>
                </a:solidFill>
                <a:latin typeface="Inter Medium"/>
                <a:ea typeface="Inter Medium"/>
                <a:cs typeface="Inter Medium"/>
                <a:sym typeface="Inter Medium"/>
              </a:rPr>
              <a:t>88,2%</a:t>
            </a:r>
            <a:endParaRPr lang="ca-ES" sz="2000" dirty="0">
              <a:solidFill>
                <a:srgbClr val="00823B"/>
              </a:solidFill>
            </a:endParaRP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BC5DD60C-4E3D-68E2-0E3A-927CBCCF2C2D}"/>
              </a:ext>
            </a:extLst>
          </p:cNvPr>
          <p:cNvSpPr txBox="1"/>
          <p:nvPr/>
        </p:nvSpPr>
        <p:spPr>
          <a:xfrm>
            <a:off x="6208793" y="3131070"/>
            <a:ext cx="278792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3200" b="1" dirty="0">
                <a:solidFill>
                  <a:srgbClr val="E83533"/>
                </a:solidFill>
                <a:latin typeface="Inter"/>
                <a:ea typeface="Inter"/>
                <a:cs typeface="Inter"/>
                <a:sym typeface="Inter"/>
              </a:rPr>
              <a:t>3. </a:t>
            </a:r>
            <a:r>
              <a:rPr lang="es-ES" sz="1800" b="1" dirty="0">
                <a:solidFill>
                  <a:schemeClr val="tx1"/>
                </a:solidFill>
                <a:latin typeface="Inter Medium"/>
                <a:ea typeface="Inter Medium"/>
                <a:cs typeface="Inter Medium"/>
                <a:sym typeface="Inter Medium"/>
              </a:rPr>
              <a:t>% de financiación ya justificada</a:t>
            </a:r>
            <a:r>
              <a:rPr lang="es-ES" sz="1800" b="1" baseline="30000" dirty="0">
                <a:solidFill>
                  <a:schemeClr val="tx1"/>
                </a:solidFill>
                <a:latin typeface="Inter Medium"/>
                <a:ea typeface="Inter Medium"/>
                <a:cs typeface="Inter Medium"/>
                <a:sym typeface="Inter Medium"/>
              </a:rPr>
              <a:t>(*)</a:t>
            </a:r>
            <a:r>
              <a:rPr lang="es" sz="1800" b="1" dirty="0">
                <a:solidFill>
                  <a:schemeClr val="tx1"/>
                </a:solidFill>
                <a:latin typeface="Inter Medium"/>
                <a:ea typeface="Inter Medium"/>
                <a:cs typeface="Inter Medium"/>
                <a:sym typeface="Inter Medium"/>
              </a:rPr>
              <a:t>: </a:t>
            </a:r>
            <a:r>
              <a:rPr lang="es" sz="2000" b="1" dirty="0">
                <a:solidFill>
                  <a:srgbClr val="00823B"/>
                </a:solidFill>
                <a:latin typeface="Inter Medium"/>
                <a:ea typeface="Inter Medium"/>
                <a:cs typeface="Inter Medium"/>
                <a:sym typeface="Inter Medium"/>
              </a:rPr>
              <a:t>58,6%</a:t>
            </a:r>
            <a:endParaRPr lang="ca-ES" sz="2400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7725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Corporativa_PPT_Maig (Ajuntament)" id="{7859EF8B-865E-7F48-A94C-598420FBDBE9}" vid="{A6541F15-40DB-5240-8268-09398919BD1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Nova_Marca_Plantilla_Corporativa_PPT_Maig (Ajuntament)</Template>
  <TotalTime>973</TotalTime>
  <Words>1380</Words>
  <Application>Microsoft Office PowerPoint</Application>
  <PresentationFormat>Presentació en pantalla (16:9)</PresentationFormat>
  <Paragraphs>166</Paragraphs>
  <Slides>13</Slides>
  <Notes>13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13</vt:i4>
      </vt:variant>
    </vt:vector>
  </HeadingPairs>
  <TitlesOfParts>
    <vt:vector size="18" baseType="lpstr">
      <vt:lpstr>Inter Medium</vt:lpstr>
      <vt:lpstr>Inter</vt:lpstr>
      <vt:lpstr>Arial</vt:lpstr>
      <vt:lpstr>Work Sans</vt:lpstr>
      <vt:lpstr>Simple Light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IMI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SANMARTI SANCHEZ, EULALIA</dc:creator>
  <cp:lastModifiedBy>PALOMARES ROMERA, DANIEL</cp:lastModifiedBy>
  <cp:revision>28</cp:revision>
  <dcterms:created xsi:type="dcterms:W3CDTF">2025-09-30T06:16:20Z</dcterms:created>
  <dcterms:modified xsi:type="dcterms:W3CDTF">2026-06-30T14:38:22Z</dcterms:modified>
</cp:coreProperties>
</file>