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315200" cy="12344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690" autoAdjust="0"/>
  </p:normalViewPr>
  <p:slideViewPr>
    <p:cSldViewPr snapToGrid="0" snapToObjects="1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4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9662" tIns="54830" rIns="109662" bIns="54830"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9662" tIns="54830" rIns="109662" bIns="54830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3A5F"/>
          </a:solidFill>
          <a:ln/>
          <a:effectLst>
            <a:outerShdw blurRad="50800" dist="50800" dir="5400000" sx="87000" sy="87000" algn="ctr" rotWithShape="0">
              <a:srgbClr val="000000"/>
            </a:outerShdw>
          </a:effectLst>
        </p:spPr>
      </p:sp>
      <p:sp>
        <p:nvSpPr>
          <p:cNvPr id="4" name="Text 1"/>
          <p:cNvSpPr/>
          <p:nvPr/>
        </p:nvSpPr>
        <p:spPr>
          <a:xfrm>
            <a:off x="182880" y="156372"/>
            <a:ext cx="6766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kern="0" spc="150" dirty="0">
                <a:solidFill>
                  <a:srgbClr val="9D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ANUAL CIDEU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182880" y="448980"/>
            <a:ext cx="6583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C7D6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Financiamiento para el desarrollo urbano sostenible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972460" y="798480"/>
            <a:ext cx="10674594" cy="172627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05000"/>
              </a:lnSpc>
              <a:buNone/>
            </a:pPr>
            <a:r>
              <a:rPr lang="es-AR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Financiamiento internacional para la urbanización de 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s-AR" sz="33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Barrio La Favorita</a:t>
            </a:r>
            <a:endParaRPr lang="es-AR" sz="3300" dirty="0"/>
          </a:p>
        </p:txBody>
      </p:sp>
      <p:sp>
        <p:nvSpPr>
          <p:cNvPr id="7" name="Text 4"/>
          <p:cNvSpPr/>
          <p:nvPr/>
        </p:nvSpPr>
        <p:spPr>
          <a:xfrm>
            <a:off x="3970605" y="2186089"/>
            <a:ext cx="6675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D8E2E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urbano financiado con el Banco Mundial (BIRF)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4121137" y="2737845"/>
            <a:ext cx="4284074" cy="0"/>
          </a:xfrm>
          <a:prstGeom prst="line">
            <a:avLst/>
          </a:prstGeom>
          <a:noFill/>
          <a:ln w="19050">
            <a:solidFill>
              <a:srgbClr val="5B7DA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72428" y="2842069"/>
            <a:ext cx="6675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Ciudad de Mendoza · Argentina</a:t>
            </a:r>
            <a:endParaRPr lang="en-US" sz="1500" dirty="0"/>
          </a:p>
        </p:txBody>
      </p:sp>
      <p:pic>
        <p:nvPicPr>
          <p:cNvPr id="11" name="Google Shape;74;p14">
            <a:extLst>
              <a:ext uri="{FF2B5EF4-FFF2-40B4-BE49-F238E27FC236}">
                <a16:creationId xmlns:a16="http://schemas.microsoft.com/office/drawing/2014/main" id="{90DDB795-D3B5-44F5-B65A-29FAA0CDC3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4;p23">
            <a:extLst>
              <a:ext uri="{FF2B5EF4-FFF2-40B4-BE49-F238E27FC236}">
                <a16:creationId xmlns:a16="http://schemas.microsoft.com/office/drawing/2014/main" id="{E5A02EB6-B4EA-4853-9262-591A0884C913}"/>
              </a:ext>
            </a:extLst>
          </p:cNvPr>
          <p:cNvPicPr preferRelativeResize="0"/>
          <p:nvPr/>
        </p:nvPicPr>
        <p:blipFill rotWithShape="1">
          <a:blip r:embed="rId4">
            <a:alphaModFix amt="60000"/>
          </a:blip>
          <a:srcRect l="2884" t="3141" b="2803"/>
          <a:stretch/>
        </p:blipFill>
        <p:spPr>
          <a:xfrm>
            <a:off x="2868114" y="3311568"/>
            <a:ext cx="6491204" cy="303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16555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Lecciones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990875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Aprendizajes y recomendaciones a otras ciudades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38365" y="1828914"/>
            <a:ext cx="11504815" cy="3291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 algn="just">
              <a:lnSpc>
                <a:spcPct val="150000"/>
              </a:lnSpc>
              <a:spcAft>
                <a:spcPts val="900"/>
              </a:spcAft>
              <a:buSzPct val="100000"/>
              <a:buChar char="•"/>
            </a:pPr>
            <a:r>
              <a:rPr lang="es-419" sz="2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capacidad técnica y de gestión interna es lo más decisivo: un equipo interdisciplinario (infraestructura, social, contable, legal, ambiental).</a:t>
            </a:r>
            <a:endParaRPr lang="es-419" sz="2000" dirty="0"/>
          </a:p>
          <a:p>
            <a:pPr marL="228600" indent="-228600" algn="l">
              <a:lnSpc>
                <a:spcPct val="150000"/>
              </a:lnSpc>
              <a:spcAft>
                <a:spcPts val="900"/>
              </a:spcAft>
              <a:buSzPct val="100000"/>
              <a:buChar char="•"/>
            </a:pPr>
            <a:r>
              <a:rPr lang="es-419" sz="2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Tener espalda financiera propia para imprevistos: los desembolsos externos llegan tarde e irregulares.</a:t>
            </a:r>
          </a:p>
          <a:p>
            <a:pPr marL="228600" indent="-228600" algn="l">
              <a:lnSpc>
                <a:spcPct val="150000"/>
              </a:lnSpc>
              <a:spcAft>
                <a:spcPts val="900"/>
              </a:spcAft>
              <a:buSzPct val="100000"/>
              <a:buChar char="•"/>
            </a:pPr>
            <a:r>
              <a:rPr lang="es-419" sz="2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Planificar el día después, gastos operativos que demandará el Proyecto culminado.</a:t>
            </a:r>
            <a:endParaRPr lang="es-419" sz="2000" dirty="0"/>
          </a:p>
          <a:p>
            <a:pPr marL="228600" indent="-228600">
              <a:lnSpc>
                <a:spcPct val="150000"/>
              </a:lnSpc>
              <a:spcAft>
                <a:spcPts val="900"/>
              </a:spcAft>
              <a:buSzPct val="100000"/>
              <a:buChar char="•"/>
            </a:pPr>
            <a:r>
              <a:rPr lang="es-419" sz="2000" dirty="0">
                <a:solidFill>
                  <a:srgbClr val="5A6570"/>
                </a:solidFill>
                <a:latin typeface="Calibri" pitchFamily="34" charset="0"/>
                <a:cs typeface="Calibri" pitchFamily="34" charset="-120"/>
              </a:rPr>
              <a:t>Experiencia replicable siempre que exista capacidad técnica institucional.</a:t>
            </a:r>
          </a:p>
        </p:txBody>
      </p:sp>
      <p:sp>
        <p:nvSpPr>
          <p:cNvPr id="11" name="Text 9"/>
          <p:cNvSpPr/>
          <p:nvPr/>
        </p:nvSpPr>
        <p:spPr>
          <a:xfrm>
            <a:off x="548640" y="557784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Gracias · Ciudad de Mendoza, Argentina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10/10</a:t>
            </a:r>
            <a:endParaRPr lang="en-US" sz="900" dirty="0"/>
          </a:p>
        </p:txBody>
      </p:sp>
      <p:pic>
        <p:nvPicPr>
          <p:cNvPr id="14" name="Google Shape;74;p14">
            <a:extLst>
              <a:ext uri="{FF2B5EF4-FFF2-40B4-BE49-F238E27FC236}">
                <a16:creationId xmlns:a16="http://schemas.microsoft.com/office/drawing/2014/main" id="{53DDFCAA-7C95-4C73-9B8E-5175D8E9AB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QUIÉNES SOMOS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Ciudad de Mendoza en contexto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557876" y="1380376"/>
            <a:ext cx="110642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Capital provincial que gestiona servicios para una población flotante muy superior a la residente.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48640" y="2286000"/>
            <a:ext cx="2014057" cy="1417320"/>
          </a:xfrm>
          <a:prstGeom prst="roundRect">
            <a:avLst>
              <a:gd name="adj" fmla="val 5161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8640" y="2414016"/>
            <a:ext cx="201405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120.000</a:t>
            </a:r>
            <a:endParaRPr lang="en-US" sz="2500" dirty="0"/>
          </a:p>
        </p:txBody>
      </p:sp>
      <p:sp>
        <p:nvSpPr>
          <p:cNvPr id="7" name="Text 5"/>
          <p:cNvSpPr/>
          <p:nvPr/>
        </p:nvSpPr>
        <p:spPr>
          <a:xfrm>
            <a:off x="621792" y="3065526"/>
            <a:ext cx="1867753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habitantes residentes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2818729" y="2286000"/>
            <a:ext cx="2014057" cy="1417320"/>
          </a:xfrm>
          <a:prstGeom prst="roundRect">
            <a:avLst>
              <a:gd name="adj" fmla="val 5161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18729" y="2414016"/>
            <a:ext cx="201405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400.000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2891881" y="3065526"/>
            <a:ext cx="1867753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personas gestionadas cada día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5088819" y="2286000"/>
            <a:ext cx="2014057" cy="1417320"/>
          </a:xfrm>
          <a:prstGeom prst="roundRect">
            <a:avLst>
              <a:gd name="adj" fmla="val 5161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088819" y="2414016"/>
            <a:ext cx="201405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~20%</a:t>
            </a:r>
            <a:endParaRPr lang="en-US" sz="2500" dirty="0"/>
          </a:p>
        </p:txBody>
      </p:sp>
      <p:sp>
        <p:nvSpPr>
          <p:cNvPr id="13" name="Text 11"/>
          <p:cNvSpPr/>
          <p:nvPr/>
        </p:nvSpPr>
        <p:spPr>
          <a:xfrm>
            <a:off x="5161971" y="3065526"/>
            <a:ext cx="1867753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 PBG provincial aportado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7358908" y="2286000"/>
            <a:ext cx="2014057" cy="1417320"/>
          </a:xfrm>
          <a:prstGeom prst="roundRect">
            <a:avLst>
              <a:gd name="adj" fmla="val 5161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358908" y="2414016"/>
            <a:ext cx="201405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57.000</a:t>
            </a:r>
            <a:endParaRPr lang="en-US" sz="2500" dirty="0"/>
          </a:p>
        </p:txBody>
      </p:sp>
      <p:sp>
        <p:nvSpPr>
          <p:cNvPr id="16" name="Text 14"/>
          <p:cNvSpPr/>
          <p:nvPr/>
        </p:nvSpPr>
        <p:spPr>
          <a:xfrm>
            <a:off x="7432060" y="3065526"/>
            <a:ext cx="1867753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empleos registrados (22% prov.)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9628998" y="2286000"/>
            <a:ext cx="2014057" cy="1417320"/>
          </a:xfrm>
          <a:prstGeom prst="roundRect">
            <a:avLst>
              <a:gd name="adj" fmla="val 5161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628998" y="2414016"/>
            <a:ext cx="201405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8.600</a:t>
            </a:r>
            <a:endParaRPr lang="en-US" sz="2500" dirty="0"/>
          </a:p>
        </p:txBody>
      </p:sp>
      <p:sp>
        <p:nvSpPr>
          <p:cNvPr id="19" name="Text 17"/>
          <p:cNvSpPr/>
          <p:nvPr/>
        </p:nvSpPr>
        <p:spPr>
          <a:xfrm>
            <a:off x="9702150" y="3065526"/>
            <a:ext cx="1867753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comercios y servicios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48640" y="3977640"/>
            <a:ext cx="3527450" cy="1371600"/>
          </a:xfrm>
          <a:prstGeom prst="roundRect">
            <a:avLst>
              <a:gd name="adj" fmla="val 5333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31520" y="4178808"/>
            <a:ext cx="316169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54 km²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731520" y="4690872"/>
            <a:ext cx="316169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superficie: 0,036% del territorio provincial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332122" y="3977640"/>
            <a:ext cx="3527450" cy="1371600"/>
          </a:xfrm>
          <a:prstGeom prst="roundRect">
            <a:avLst>
              <a:gd name="adj" fmla="val 5333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515002" y="4178808"/>
            <a:ext cx="316169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Epicentro regional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4515002" y="4690872"/>
            <a:ext cx="316169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comercial, educativo, financiero, turístico y cultural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8115605" y="3977640"/>
            <a:ext cx="3527450" cy="1371600"/>
          </a:xfrm>
          <a:prstGeom prst="roundRect">
            <a:avLst>
              <a:gd name="adj" fmla="val 5333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298485" y="4178808"/>
            <a:ext cx="316169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Infraestructura líder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8298485" y="4690872"/>
            <a:ext cx="316169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hotelera y gastronómica a nivel regional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2/10</a:t>
            </a:r>
            <a:endParaRPr lang="en-US" sz="900" dirty="0"/>
          </a:p>
        </p:txBody>
      </p:sp>
      <p:pic>
        <p:nvPicPr>
          <p:cNvPr id="33" name="Google Shape;74;p14">
            <a:extLst>
              <a:ext uri="{FF2B5EF4-FFF2-40B4-BE49-F238E27FC236}">
                <a16:creationId xmlns:a16="http://schemas.microsoft.com/office/drawing/2014/main" id="{9C0EFF95-AD72-43B3-9D16-862F22EBE8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0856" y="402520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DÓNDE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400856" y="676840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El conglomerado La Favorita</a:t>
            </a:r>
            <a:endParaRPr lang="en-US" sz="3000" dirty="0"/>
          </a:p>
        </p:txBody>
      </p:sp>
      <p:pic>
        <p:nvPicPr>
          <p:cNvPr id="4" name="Image 0" descr="/tmp/assets/crop_mapa_ubicacion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102" y="1476756"/>
            <a:ext cx="8173258" cy="33375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6967" y="4814316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Barrio de origen informal en el piedemonte oeste, sobre territorio ambientalmente frágil, conectado con la trama urbana consolidada.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8595360" y="1371600"/>
            <a:ext cx="3063240" cy="1051560"/>
          </a:xfrm>
          <a:prstGeom prst="roundRect">
            <a:avLst>
              <a:gd name="adj" fmla="val 6957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823960" y="1517904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22.650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8842248" y="2029968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habitantes en La Favorita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8595360" y="2578608"/>
            <a:ext cx="3063240" cy="1051560"/>
          </a:xfrm>
          <a:prstGeom prst="roundRect">
            <a:avLst>
              <a:gd name="adj" fmla="val 6957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823960" y="2724912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18,5%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8842248" y="3236976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la población del municipio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8595360" y="3785616"/>
            <a:ext cx="3063240" cy="1051560"/>
          </a:xfrm>
          <a:prstGeom prst="roundRect">
            <a:avLst>
              <a:gd name="adj" fmla="val 6957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823960" y="3931920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3E7CB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39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8842248" y="4443984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barrios en el conglomerado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3/10</a:t>
            </a:r>
            <a:endParaRPr lang="en-US" sz="900" dirty="0"/>
          </a:p>
        </p:txBody>
      </p:sp>
      <p:pic>
        <p:nvPicPr>
          <p:cNvPr id="17" name="Google Shape;74;p14">
            <a:extLst>
              <a:ext uri="{FF2B5EF4-FFF2-40B4-BE49-F238E27FC236}">
                <a16:creationId xmlns:a16="http://schemas.microsoft.com/office/drawing/2014/main" id="{026DA6CF-9FE3-4D64-8178-CB0B0FB88B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PROBLEMA PÚBLICO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Décadas de crecimiento sin infraestructura</a:t>
            </a:r>
            <a:endParaRPr lang="en-US" sz="3000" dirty="0"/>
          </a:p>
        </p:txBody>
      </p:sp>
      <p:pic>
        <p:nvPicPr>
          <p:cNvPr id="4" name="Image 0" descr="/tmp/assets/crop_1985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640" y="1417320"/>
            <a:ext cx="5074920" cy="2788920"/>
          </a:xfrm>
          <a:prstGeom prst="rect">
            <a:avLst/>
          </a:prstGeom>
        </p:spPr>
      </p:pic>
      <p:pic>
        <p:nvPicPr>
          <p:cNvPr id="5" name="Image 1" descr="/tmp/assets/crop_2023.jpe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80760" y="1417320"/>
            <a:ext cx="5074920" cy="278892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48640" y="1417320"/>
            <a:ext cx="1005840" cy="457200"/>
          </a:xfrm>
          <a:prstGeom prst="rect">
            <a:avLst/>
          </a:prstGeom>
          <a:solidFill>
            <a:srgbClr val="1F3A5F"/>
          </a:solidFill>
          <a:ln/>
        </p:spPr>
      </p:sp>
      <p:sp>
        <p:nvSpPr>
          <p:cNvPr id="7" name="Text 3"/>
          <p:cNvSpPr/>
          <p:nvPr/>
        </p:nvSpPr>
        <p:spPr>
          <a:xfrm>
            <a:off x="548640" y="1417320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1985</a:t>
            </a:r>
            <a:endParaRPr lang="en-US" sz="1800" dirty="0"/>
          </a:p>
        </p:txBody>
      </p:sp>
      <p:sp>
        <p:nvSpPr>
          <p:cNvPr id="8" name="Shape 4"/>
          <p:cNvSpPr/>
          <p:nvPr/>
        </p:nvSpPr>
        <p:spPr>
          <a:xfrm>
            <a:off x="6080760" y="1417320"/>
            <a:ext cx="1005840" cy="457200"/>
          </a:xfrm>
          <a:prstGeom prst="rect">
            <a:avLst/>
          </a:prstGeom>
          <a:solidFill>
            <a:srgbClr val="3E7CB1"/>
          </a:solidFill>
          <a:ln/>
        </p:spPr>
      </p:sp>
      <p:sp>
        <p:nvSpPr>
          <p:cNvPr id="9" name="Text 5"/>
          <p:cNvSpPr/>
          <p:nvPr/>
        </p:nvSpPr>
        <p:spPr>
          <a:xfrm>
            <a:off x="6080760" y="1417320"/>
            <a:ext cx="1005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2023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483986" y="4351714"/>
            <a:ext cx="11064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desafío ciudadano: </a:t>
            </a:r>
            <a:r>
              <a:rPr lang="en-US" sz="15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miles de familias vivían sin acceso pleno a agua segura, cloacas, alumbrado ni calles transitables, en un piedemonte de riesgo hídrico. El problema no era “falta de obra”: era población consolidada durante 40 años sin condiciones urbanas básicas.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483986" y="5174674"/>
            <a:ext cx="110642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Alineación estratégica:  </a:t>
            </a:r>
            <a:r>
              <a:rPr lang="en-US" sz="1500" i="1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proyecto se enmarca en el Plan Municipal de Ordenamiento Territorial (PMOT, 2019), un factor que dio respaldo institucional a la operación de crédito.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13" name="Text 9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4/10</a:t>
            </a:r>
            <a:endParaRPr lang="en-US" sz="900" dirty="0"/>
          </a:p>
        </p:txBody>
      </p:sp>
      <p:pic>
        <p:nvPicPr>
          <p:cNvPr id="14" name="Google Shape;74;p14">
            <a:extLst>
              <a:ext uri="{FF2B5EF4-FFF2-40B4-BE49-F238E27FC236}">
                <a16:creationId xmlns:a16="http://schemas.microsoft.com/office/drawing/2014/main" id="{D98B8B41-9F9B-4E1E-850D-1AE4BC6A59B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PROYECTO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Qué se financió y en qué escala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548640" y="1508760"/>
            <a:ext cx="5669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NOMBRE OFICIAL</a:t>
            </a:r>
            <a:endParaRPr lang="en-US" sz="1050" dirty="0"/>
          </a:p>
        </p:txBody>
      </p:sp>
      <p:sp>
        <p:nvSpPr>
          <p:cNvPr id="5" name="Text 3"/>
          <p:cNvSpPr/>
          <p:nvPr/>
        </p:nvSpPr>
        <p:spPr>
          <a:xfrm>
            <a:off x="548640" y="1764792"/>
            <a:ext cx="5669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</a:t>
            </a:r>
            <a:endParaRPr lang="en-US" sz="1450" dirty="0"/>
          </a:p>
        </p:txBody>
      </p:sp>
      <p:sp>
        <p:nvSpPr>
          <p:cNvPr id="6" name="Shape 4"/>
          <p:cNvSpPr/>
          <p:nvPr/>
        </p:nvSpPr>
        <p:spPr>
          <a:xfrm>
            <a:off x="548640" y="2258568"/>
            <a:ext cx="5669280" cy="0"/>
          </a:xfrm>
          <a:prstGeom prst="line">
            <a:avLst/>
          </a:prstGeom>
          <a:noFill/>
          <a:ln w="9525">
            <a:solidFill>
              <a:srgbClr val="C9D4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2377440"/>
            <a:ext cx="5669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 URBANO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548640" y="2633472"/>
            <a:ext cx="5669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Urbanización integral de barrios vulnerables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548640" y="3127248"/>
            <a:ext cx="5669280" cy="0"/>
          </a:xfrm>
          <a:prstGeom prst="line">
            <a:avLst/>
          </a:prstGeom>
          <a:noFill/>
          <a:ln w="9525">
            <a:solidFill>
              <a:srgbClr val="C9D4E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8640" y="3246120"/>
            <a:ext cx="5669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FINANCIADOR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48640" y="3502152"/>
            <a:ext cx="5669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Banco Mundial – BIRF (Préstamo 8712-AR)</a:t>
            </a:r>
            <a:endParaRPr lang="en-US" sz="1450" dirty="0"/>
          </a:p>
        </p:txBody>
      </p:sp>
      <p:sp>
        <p:nvSpPr>
          <p:cNvPr id="12" name="Shape 10"/>
          <p:cNvSpPr/>
          <p:nvPr/>
        </p:nvSpPr>
        <p:spPr>
          <a:xfrm>
            <a:off x="548640" y="3995928"/>
            <a:ext cx="5669280" cy="0"/>
          </a:xfrm>
          <a:prstGeom prst="line">
            <a:avLst/>
          </a:prstGeom>
          <a:noFill/>
          <a:ln w="9525">
            <a:solidFill>
              <a:srgbClr val="C9D4E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48640" y="4114800"/>
            <a:ext cx="5669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APROBACIÓN / INICIO DE OBRA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48640" y="4370832"/>
            <a:ext cx="5669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2019  ·  2021 (demorado por COVID-19)</a:t>
            </a:r>
            <a:endParaRPr lang="en-US" sz="1450" dirty="0"/>
          </a:p>
        </p:txBody>
      </p:sp>
      <p:sp>
        <p:nvSpPr>
          <p:cNvPr id="15" name="Shape 13"/>
          <p:cNvSpPr/>
          <p:nvPr/>
        </p:nvSpPr>
        <p:spPr>
          <a:xfrm>
            <a:off x="548640" y="4864608"/>
            <a:ext cx="5669280" cy="0"/>
          </a:xfrm>
          <a:prstGeom prst="line">
            <a:avLst/>
          </a:prstGeom>
          <a:noFill/>
          <a:ln w="9525">
            <a:solidFill>
              <a:srgbClr val="C9D4E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48640" y="4983480"/>
            <a:ext cx="5669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ESTADO ACTUAL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548640" y="5239512"/>
            <a:ext cx="5669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ejecución</a:t>
            </a:r>
            <a:endParaRPr lang="en-US" sz="1450" dirty="0"/>
          </a:p>
        </p:txBody>
      </p:sp>
      <p:sp>
        <p:nvSpPr>
          <p:cNvPr id="18" name="Shape 16"/>
          <p:cNvSpPr/>
          <p:nvPr/>
        </p:nvSpPr>
        <p:spPr>
          <a:xfrm>
            <a:off x="6583680" y="1508760"/>
            <a:ext cx="2386584" cy="1234440"/>
          </a:xfrm>
          <a:prstGeom prst="roundRect">
            <a:avLst>
              <a:gd name="adj" fmla="val 5926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583680" y="1636776"/>
            <a:ext cx="2386584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11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6656832" y="2187702"/>
            <a:ext cx="22402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barrios intervenidos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9226296" y="1508760"/>
            <a:ext cx="2386584" cy="1234440"/>
          </a:xfrm>
          <a:prstGeom prst="roundRect">
            <a:avLst>
              <a:gd name="adj" fmla="val 5926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226296" y="1636776"/>
            <a:ext cx="2386584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~5.000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9299448" y="2187702"/>
            <a:ext cx="22402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beneficiarios directos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583680" y="2926080"/>
            <a:ext cx="2386584" cy="1234440"/>
          </a:xfrm>
          <a:prstGeom prst="roundRect">
            <a:avLst>
              <a:gd name="adj" fmla="val 5926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583680" y="3054096"/>
            <a:ext cx="2386584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~20.000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6656832" y="3605022"/>
            <a:ext cx="22402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beneficiarios indirectos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9226296" y="2926080"/>
            <a:ext cx="2386584" cy="1234440"/>
          </a:xfrm>
          <a:prstGeom prst="roundRect">
            <a:avLst>
              <a:gd name="adj" fmla="val 5926"/>
            </a:avLst>
          </a:prstGeom>
          <a:solidFill>
            <a:srgbClr val="E8EEF5"/>
          </a:solidFill>
          <a:ln w="12700">
            <a:solidFill>
              <a:srgbClr val="E8EEF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9226296" y="3054096"/>
            <a:ext cx="2386584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51.000 m²</a:t>
            </a:r>
            <a:endParaRPr lang="en-US" sz="2400" dirty="0"/>
          </a:p>
        </p:txBody>
      </p:sp>
      <p:sp>
        <p:nvSpPr>
          <p:cNvPr id="29" name="Text 27"/>
          <p:cNvSpPr/>
          <p:nvPr/>
        </p:nvSpPr>
        <p:spPr>
          <a:xfrm>
            <a:off x="9299448" y="3605022"/>
            <a:ext cx="22402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espacio público nuevo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6583680" y="4361688"/>
            <a:ext cx="5029200" cy="1051560"/>
          </a:xfrm>
          <a:prstGeom prst="roundRect">
            <a:avLst>
              <a:gd name="adj" fmla="val 6957"/>
            </a:avLst>
          </a:prstGeom>
          <a:solidFill>
            <a:srgbClr val="1F3A5F"/>
          </a:solidFill>
          <a:ln/>
        </p:spPr>
      </p:sp>
      <p:sp>
        <p:nvSpPr>
          <p:cNvPr id="31" name="Text 29"/>
          <p:cNvSpPr/>
          <p:nvPr/>
        </p:nvSpPr>
        <p:spPr>
          <a:xfrm>
            <a:off x="6812280" y="4489704"/>
            <a:ext cx="2148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90%</a:t>
            </a:r>
            <a:endParaRPr lang="en-US" sz="2600" dirty="0"/>
          </a:p>
        </p:txBody>
      </p:sp>
      <p:sp>
        <p:nvSpPr>
          <p:cNvPr id="32" name="Text 30"/>
          <p:cNvSpPr/>
          <p:nvPr/>
        </p:nvSpPr>
        <p:spPr>
          <a:xfrm>
            <a:off x="6830568" y="5020056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7D6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aportado por el BIRF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9098280" y="4544568"/>
            <a:ext cx="0" cy="685800"/>
          </a:xfrm>
          <a:prstGeom prst="line">
            <a:avLst/>
          </a:prstGeom>
          <a:noFill/>
          <a:ln w="12700">
            <a:solidFill>
              <a:srgbClr val="5B7DA3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9326880" y="4489704"/>
            <a:ext cx="2103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10%</a:t>
            </a:r>
            <a:endParaRPr lang="en-US" sz="2600" dirty="0"/>
          </a:p>
        </p:txBody>
      </p:sp>
      <p:sp>
        <p:nvSpPr>
          <p:cNvPr id="35" name="Text 33"/>
          <p:cNvSpPr/>
          <p:nvPr/>
        </p:nvSpPr>
        <p:spPr>
          <a:xfrm>
            <a:off x="9345168" y="5020056"/>
            <a:ext cx="2103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7D6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cofinanciamiento local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5/10</a:t>
            </a:r>
            <a:endParaRPr lang="en-US" sz="900" dirty="0"/>
          </a:p>
        </p:txBody>
      </p:sp>
      <p:pic>
        <p:nvPicPr>
          <p:cNvPr id="38" name="Google Shape;74;p14">
            <a:extLst>
              <a:ext uri="{FF2B5EF4-FFF2-40B4-BE49-F238E27FC236}">
                <a16:creationId xmlns:a16="http://schemas.microsoft.com/office/drawing/2014/main" id="{5028E3A2-754F-4D09-B663-F7529FA9B00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PROCESO · NÚCLEO DE LA EXPERIENCIA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Cómo llegamos al financiamiento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554480"/>
            <a:ext cx="5852160" cy="1298448"/>
          </a:xfrm>
          <a:prstGeom prst="roundRect">
            <a:avLst>
              <a:gd name="adj" fmla="val 4225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700784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¿Quién tomó la iniciativa?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77240" y="2057400"/>
            <a:ext cx="5394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Gestión activa del municipio. El financiamiento se consiguió mediante una búsqueda exhaustiva del propio </a:t>
            </a:r>
            <a:r>
              <a:rPr lang="en-US" sz="1300" dirty="0" err="1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equipo</a:t>
            </a: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municipal.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48640" y="3017520"/>
            <a:ext cx="5852160" cy="1298448"/>
          </a:xfrm>
          <a:prstGeom prst="roundRect">
            <a:avLst>
              <a:gd name="adj" fmla="val 4225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7240" y="3163824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¿Qué rol jugó la Nación?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77240" y="3520440"/>
            <a:ext cx="5394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Fue el intermediario obligado de toda la operación: el crédito BIRF es soberano y se canalizó Nación → Municipio mediante convenios específicos.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4480560"/>
            <a:ext cx="5852160" cy="1298448"/>
          </a:xfrm>
          <a:prstGeom prst="roundRect">
            <a:avLst>
              <a:gd name="adj" fmla="val 4225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77240" y="4626864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</a:t>
            </a:r>
            <a:r>
              <a:rPr lang="en-US" sz="1600" b="1" dirty="0" err="1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Línea</a:t>
            </a: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b="1" dirty="0" err="1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abierta</a:t>
            </a: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77240" y="4983480"/>
            <a:ext cx="5394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municipio adhirió a un programa preexistente (Préstamo BIRF 8712-AR, “Hábitat y Vivienda” y aplicó a su línea de infraestructura en barrios vulnerables.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766560" y="1554480"/>
            <a:ext cx="4846320" cy="4315968"/>
          </a:xfrm>
          <a:prstGeom prst="roundRect">
            <a:avLst>
              <a:gd name="adj" fmla="val 1271"/>
            </a:avLst>
          </a:prstGeom>
          <a:solidFill>
            <a:srgbClr val="1F3A5F"/>
          </a:solidFill>
          <a:ln/>
        </p:spPr>
      </p:sp>
      <p:sp>
        <p:nvSpPr>
          <p:cNvPr id="14" name="Text 12"/>
          <p:cNvSpPr/>
          <p:nvPr/>
        </p:nvSpPr>
        <p:spPr>
          <a:xfrm>
            <a:off x="7040880" y="1903608"/>
            <a:ext cx="4297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 que NO teníamos y tuvimos que construir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086600" y="2697480"/>
            <a:ext cx="425196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 algn="l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E4E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Diagnósticos y análisis territoriales específicos</a:t>
            </a:r>
            <a:endParaRPr lang="en-US" sz="1400" dirty="0"/>
          </a:p>
          <a:p>
            <a:pPr marL="228600" indent="-228600" algn="l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E4E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Ficha Única de Proyecto (FUP) exigida por el BIRF</a:t>
            </a:r>
            <a:endParaRPr lang="en-US" sz="1400" dirty="0"/>
          </a:p>
          <a:p>
            <a:pPr marL="228600" indent="-228600" algn="l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E4E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Censo con congelamiento de la población a intervenir</a:t>
            </a:r>
            <a:endParaRPr lang="en-US" sz="1400" dirty="0"/>
          </a:p>
          <a:p>
            <a:pPr marL="228600" indent="-228600" algn="l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E4E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Estudios de impacto ambiental y análisis topográficos</a:t>
            </a:r>
            <a:endParaRPr lang="en-US" sz="1400" dirty="0"/>
          </a:p>
          <a:p>
            <a:pPr marL="228600" indent="-228600" algn="l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E4E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Audiencias públicas con la comunidad</a:t>
            </a:r>
            <a:endParaRPr lang="en-US" sz="1400" dirty="0"/>
          </a:p>
          <a:p>
            <a:pPr marL="228600" indent="-228600" algn="l"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E4E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Capacidad técnica interna en 5 disciplinas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6/10</a:t>
            </a:r>
            <a:endParaRPr lang="en-US" sz="900" dirty="0"/>
          </a:p>
        </p:txBody>
      </p:sp>
      <p:pic>
        <p:nvPicPr>
          <p:cNvPr id="19" name="Google Shape;74;p14">
            <a:extLst>
              <a:ext uri="{FF2B5EF4-FFF2-40B4-BE49-F238E27FC236}">
                <a16:creationId xmlns:a16="http://schemas.microsoft.com/office/drawing/2014/main" id="{15071187-F86D-4FA7-BD93-462377374E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PROCESO · TIEMPOS Y DINERO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 años del primer contacto al desembolso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822960" y="2148840"/>
            <a:ext cx="10515600" cy="0"/>
          </a:xfrm>
          <a:prstGeom prst="line">
            <a:avLst/>
          </a:prstGeom>
          <a:noFill/>
          <a:ln w="25400">
            <a:solidFill>
              <a:srgbClr val="5B7DA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13232" y="2039112"/>
            <a:ext cx="219456" cy="219456"/>
          </a:xfrm>
          <a:prstGeom prst="ellipse">
            <a:avLst/>
          </a:prstGeom>
          <a:solidFill>
            <a:srgbClr val="3E7CB1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82880" y="149047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2017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-137160" y="23500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Primeras reuniones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exploratorias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342132" y="2039112"/>
            <a:ext cx="219456" cy="219456"/>
          </a:xfrm>
          <a:prstGeom prst="ellipse">
            <a:avLst/>
          </a:prstGeom>
          <a:solidFill>
            <a:srgbClr val="3E7CB1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11780" y="149047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2018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2491740" y="23500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Elegibilidad del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(BIRF)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971032" y="2039112"/>
            <a:ext cx="219456" cy="219456"/>
          </a:xfrm>
          <a:prstGeom prst="ellipse">
            <a:avLst/>
          </a:prstGeom>
          <a:solidFill>
            <a:srgbClr val="3E7CB1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440680" y="149047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2019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5120640" y="23500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FUP, licitaciones y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convenio con Nación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8599932" y="2039112"/>
            <a:ext cx="219456" cy="219456"/>
          </a:xfrm>
          <a:prstGeom prst="ellipse">
            <a:avLst/>
          </a:prstGeom>
          <a:solidFill>
            <a:srgbClr val="3E7CB1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69580" y="149047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2020</a:t>
            </a:r>
            <a:endParaRPr lang="en-US" sz="1900" dirty="0"/>
          </a:p>
        </p:txBody>
      </p:sp>
      <p:sp>
        <p:nvSpPr>
          <p:cNvPr id="16" name="Text 14"/>
          <p:cNvSpPr/>
          <p:nvPr/>
        </p:nvSpPr>
        <p:spPr>
          <a:xfrm>
            <a:off x="7749540" y="23500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Firma de contratos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(demora COVID-19)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11228832" y="2039112"/>
            <a:ext cx="219456" cy="219456"/>
          </a:xfrm>
          <a:prstGeom prst="ellipse">
            <a:avLst/>
          </a:prstGeom>
          <a:solidFill>
            <a:srgbClr val="3E7CB1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98480" y="1490472"/>
            <a:ext cx="1280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9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2021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10378440" y="23500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Inicio de obra /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 desembolso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548640" y="3657600"/>
            <a:ext cx="3515258" cy="1874520"/>
          </a:xfrm>
          <a:prstGeom prst="roundRect">
            <a:avLst>
              <a:gd name="adj" fmla="val 2927"/>
            </a:avLst>
          </a:prstGeom>
          <a:solidFill>
            <a:srgbClr val="E8EEF5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3822192"/>
            <a:ext cx="311292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INSTRUMENTO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749808" y="4160520"/>
            <a:ext cx="311292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Préstamo soberano del BIRF, ejecutado localmente como subsidio a la obra. Diseño financiero acordado entre </a:t>
            </a:r>
            <a:r>
              <a:rPr lang="en-US" sz="1200" dirty="0" err="1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Nación</a:t>
            </a: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Banco Mundial.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338218" y="3657600"/>
            <a:ext cx="3515258" cy="1874520"/>
          </a:xfrm>
          <a:prstGeom prst="roundRect">
            <a:avLst>
              <a:gd name="adj" fmla="val 2927"/>
            </a:avLst>
          </a:prstGeom>
          <a:solidFill>
            <a:srgbClr val="E8EEF5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539386" y="3822192"/>
            <a:ext cx="311292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COFINANCIAMIENTO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4539386" y="4160520"/>
            <a:ext cx="311292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90% BIRF + 10% local. 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8127797" y="3657600"/>
            <a:ext cx="3515258" cy="1874520"/>
          </a:xfrm>
          <a:prstGeom prst="roundRect">
            <a:avLst>
              <a:gd name="adj" fmla="val 2927"/>
            </a:avLst>
          </a:prstGeom>
          <a:solidFill>
            <a:srgbClr val="E8EEF5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8328965" y="3822192"/>
            <a:ext cx="311292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ETAPA MÁS LENTA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8328965" y="4160520"/>
            <a:ext cx="3112922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estructuración previa (elegibilidad + FUP + estudios). </a:t>
            </a:r>
          </a:p>
          <a:p>
            <a:pPr marL="0" indent="0">
              <a:buNone/>
            </a:pPr>
            <a:endParaRPr lang="en-US" sz="1200" dirty="0">
              <a:solidFill>
                <a:srgbClr val="5A657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proceso estuvo en riesgo por la pandemia y por una </a:t>
            </a:r>
            <a:r>
              <a:rPr lang="en-US" sz="1200" dirty="0" err="1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paralización</a:t>
            </a: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presupuestaria</a:t>
            </a: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7/10</a:t>
            </a:r>
            <a:endParaRPr lang="en-US" sz="900" dirty="0"/>
          </a:p>
        </p:txBody>
      </p:sp>
      <p:pic>
        <p:nvPicPr>
          <p:cNvPr id="31" name="Google Shape;74;p14">
            <a:extLst>
              <a:ext uri="{FF2B5EF4-FFF2-40B4-BE49-F238E27FC236}">
                <a16:creationId xmlns:a16="http://schemas.microsoft.com/office/drawing/2014/main" id="{B079C5F8-6184-45EE-8397-CACDE7BCCE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PROCESO · CAPACIDAD INSTITUCIONAL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Unidad Ejecutora: el mayor desafío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548640" y="1463040"/>
            <a:ext cx="110642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 err="1">
                <a:solidFill>
                  <a:srgbClr val="1F3A5F"/>
                </a:solidFill>
                <a:latin typeface="Calibri" pitchFamily="34" charset="0"/>
                <a:cs typeface="Calibri" pitchFamily="34" charset="-120"/>
              </a:rPr>
              <a:t>Fue</a:t>
            </a:r>
            <a:r>
              <a:rPr lang="en-US" sz="1400" b="1" dirty="0">
                <a:solidFill>
                  <a:srgbClr val="1F3A5F"/>
                </a:solidFill>
                <a:latin typeface="Calibri" pitchFamily="34" charset="0"/>
                <a:cs typeface="Calibri" pitchFamily="34" charset="-120"/>
              </a:rPr>
              <a:t> la primera vez que un municipio de Mendoza creaba esta estructura. </a:t>
            </a:r>
          </a:p>
          <a:p>
            <a:pPr marL="0" indent="0" algn="l">
              <a:buNone/>
            </a:pPr>
            <a:endParaRPr lang="en-US" sz="1400" b="1" dirty="0">
              <a:solidFill>
                <a:srgbClr val="1F3A5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 más difícil no fue la obra: fue entender para qué se formaba, cómo se formaba y cómo funcionaba una UE.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48640" y="2514600"/>
            <a:ext cx="3515258" cy="1417320"/>
          </a:xfrm>
          <a:prstGeom prst="roundRect">
            <a:avLst>
              <a:gd name="adj" fmla="val 3871"/>
            </a:avLst>
          </a:prstGeom>
          <a:solidFill>
            <a:srgbClr val="E8EEF5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2697480"/>
            <a:ext cx="314949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Urbanización,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infraestructura y servicios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1520" y="342900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CONTRATOS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338218" y="2514600"/>
            <a:ext cx="3515258" cy="1417320"/>
          </a:xfrm>
          <a:prstGeom prst="roundRect">
            <a:avLst>
              <a:gd name="adj" fmla="val 3871"/>
            </a:avLst>
          </a:prstGeom>
          <a:solidFill>
            <a:srgbClr val="E8EEF5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21098" y="2697480"/>
            <a:ext cx="314949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Equipamiento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comunitario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21098" y="342900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CONTRATO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8127797" y="2514600"/>
            <a:ext cx="3515258" cy="1417320"/>
          </a:xfrm>
          <a:prstGeom prst="roundRect">
            <a:avLst>
              <a:gd name="adj" fmla="val 3871"/>
            </a:avLst>
          </a:prstGeom>
          <a:solidFill>
            <a:srgbClr val="E8EEF5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310677" y="2697480"/>
            <a:ext cx="314949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Obra de impulsión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agua potable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310677" y="342900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CONTRATO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48640" y="4160980"/>
            <a:ext cx="11064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i="1" dirty="0">
                <a:solidFill>
                  <a:srgbClr val="5B7D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ejes temáticos  →  5 contratos licitados por separado  →  5 equipos de trabajo específicos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548640" y="4663440"/>
            <a:ext cx="3515258" cy="1143000"/>
          </a:xfrm>
          <a:prstGeom prst="roundRect">
            <a:avLst>
              <a:gd name="adj" fmla="val 4800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31520" y="4791456"/>
            <a:ext cx="31494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Equipo interdisciplinario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31520" y="5102352"/>
            <a:ext cx="314949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Infraestructura, social, contable, legal y ambiental, con personal contratado + planta municipal.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338218" y="4663440"/>
            <a:ext cx="3515258" cy="1143000"/>
          </a:xfrm>
          <a:prstGeom prst="roundRect">
            <a:avLst>
              <a:gd name="adj" fmla="val 4800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21098" y="4791456"/>
            <a:ext cx="31494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Asistencia técnica externa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521098" y="5102352"/>
            <a:ext cx="314949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AYSAM (ente prestador de agua y cloaca) para la obra de impulsión de agua potable.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8127797" y="4663440"/>
            <a:ext cx="3515258" cy="1143000"/>
          </a:xfrm>
          <a:prstGeom prst="roundRect">
            <a:avLst>
              <a:gd name="adj" fmla="val 4800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310677" y="4791456"/>
            <a:ext cx="31494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Capacitación de la Nación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8310677" y="5102352"/>
            <a:ext cx="314949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Formación contable, legal y técnica a los funcionarios ejecutores del financiamiento.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8/10</a:t>
            </a:r>
            <a:endParaRPr lang="en-US" sz="900" dirty="0"/>
          </a:p>
        </p:txBody>
      </p:sp>
      <p:pic>
        <p:nvPicPr>
          <p:cNvPr id="26" name="Google Shape;74;p14">
            <a:extLst>
              <a:ext uri="{FF2B5EF4-FFF2-40B4-BE49-F238E27FC236}">
                <a16:creationId xmlns:a16="http://schemas.microsoft.com/office/drawing/2014/main" id="{EC8C36CC-7C2D-4B2D-BDAE-41686B8A04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1109441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kern="0" spc="200" dirty="0">
                <a:solidFill>
                  <a:srgbClr val="3E7CB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Desafíos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11094415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Los principales </a:t>
            </a:r>
            <a:r>
              <a:rPr lang="en-US" sz="3000" b="1" dirty="0" err="1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desafíos</a:t>
            </a:r>
            <a:r>
              <a:rPr lang="en-US" sz="3000" b="1" dirty="0">
                <a:solidFill>
                  <a:srgbClr val="1F3A5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frente al financiador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554480"/>
            <a:ext cx="5432908" cy="1170432"/>
          </a:xfrm>
          <a:prstGeom prst="roundRect">
            <a:avLst>
              <a:gd name="adj" fmla="val 4688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49808" y="1755648"/>
            <a:ext cx="457200" cy="457200"/>
          </a:xfrm>
          <a:prstGeom prst="ellipse">
            <a:avLst/>
          </a:prstGeom>
          <a:solidFill>
            <a:srgbClr val="1F3A5F"/>
          </a:solidFill>
          <a:ln/>
        </p:spPr>
      </p:sp>
      <p:sp>
        <p:nvSpPr>
          <p:cNvPr id="6" name="Text 4"/>
          <p:cNvSpPr/>
          <p:nvPr/>
        </p:nvSpPr>
        <p:spPr>
          <a:xfrm>
            <a:off x="749808" y="17556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371600" y="1700784"/>
            <a:ext cx="44270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Exigencias documentales muy estrictas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371600" y="2029968"/>
            <a:ext cx="442706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BIRF trabajaba con plazos rígidos y requería documentación técnica que el municipio no tenía: FUP, censo con congelamiento, estudios ambientales, topografía y audiencias públicas.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210148" y="1554480"/>
            <a:ext cx="5432908" cy="1170432"/>
          </a:xfrm>
          <a:prstGeom prst="roundRect">
            <a:avLst>
              <a:gd name="adj" fmla="val 4688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411316" y="1755648"/>
            <a:ext cx="457200" cy="457200"/>
          </a:xfrm>
          <a:prstGeom prst="ellipse">
            <a:avLst/>
          </a:prstGeom>
          <a:solidFill>
            <a:srgbClr val="1F3A5F"/>
          </a:solidFill>
          <a:ln/>
        </p:spPr>
      </p:sp>
      <p:sp>
        <p:nvSpPr>
          <p:cNvPr id="11" name="Text 9"/>
          <p:cNvSpPr/>
          <p:nvPr/>
        </p:nvSpPr>
        <p:spPr>
          <a:xfrm>
            <a:off x="6411316" y="17556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7033108" y="1700784"/>
            <a:ext cx="44270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 una UE desde cero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033108" y="2029968"/>
            <a:ext cx="442706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Crear la primera Unidad Ejecutora Municipal del país implicó un desafío político, técnico, contable y de equipos, sin experiencia previa en la provincia.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2953512"/>
            <a:ext cx="5432908" cy="1170432"/>
          </a:xfrm>
          <a:prstGeom prst="roundRect">
            <a:avLst>
              <a:gd name="adj" fmla="val 4688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49808" y="3154680"/>
            <a:ext cx="457200" cy="457200"/>
          </a:xfrm>
          <a:prstGeom prst="ellipse">
            <a:avLst/>
          </a:prstGeom>
          <a:solidFill>
            <a:srgbClr val="1F3A5F"/>
          </a:solidFill>
          <a:ln/>
        </p:spPr>
      </p:sp>
      <p:sp>
        <p:nvSpPr>
          <p:cNvPr id="16" name="Text 14"/>
          <p:cNvSpPr/>
          <p:nvPr/>
        </p:nvSpPr>
        <p:spPr>
          <a:xfrm>
            <a:off x="749808" y="3154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371600" y="3099816"/>
            <a:ext cx="44270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Dependencia de la Nación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1371600" y="3429000"/>
            <a:ext cx="442706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 la operación pasaba por la Nación como intermediario soberano; coordinar convenios y desembolsos entre </a:t>
            </a:r>
            <a:r>
              <a:rPr lang="en-US" sz="1300" dirty="0" err="1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niveles</a:t>
            </a: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gobierno agregó tiempo y complejidad.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6210148" y="2953512"/>
            <a:ext cx="5432908" cy="1170432"/>
          </a:xfrm>
          <a:prstGeom prst="roundRect">
            <a:avLst>
              <a:gd name="adj" fmla="val 4688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411316" y="3154680"/>
            <a:ext cx="457200" cy="457200"/>
          </a:xfrm>
          <a:prstGeom prst="ellipse">
            <a:avLst/>
          </a:prstGeom>
          <a:solidFill>
            <a:srgbClr val="1F3A5F"/>
          </a:solidFill>
          <a:ln/>
        </p:spPr>
      </p:sp>
      <p:sp>
        <p:nvSpPr>
          <p:cNvPr id="21" name="Text 19"/>
          <p:cNvSpPr/>
          <p:nvPr/>
        </p:nvSpPr>
        <p:spPr>
          <a:xfrm>
            <a:off x="6411316" y="31546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7033108" y="3099816"/>
            <a:ext cx="44270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Contexto macro adverso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033108" y="3429000"/>
            <a:ext cx="4427068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s-AR" sz="130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Elevada inflación, pandemia COVID-19, cambios de Gobierno en Nación pusieron el proyecto en riesgo de interrumpirse.</a:t>
            </a:r>
            <a:endParaRPr lang="es-AR" sz="1300"/>
          </a:p>
        </p:txBody>
      </p:sp>
      <p:sp>
        <p:nvSpPr>
          <p:cNvPr id="24" name="Shape 22"/>
          <p:cNvSpPr/>
          <p:nvPr/>
        </p:nvSpPr>
        <p:spPr>
          <a:xfrm>
            <a:off x="548640" y="4352544"/>
            <a:ext cx="11094415" cy="1170432"/>
          </a:xfrm>
          <a:prstGeom prst="roundRect">
            <a:avLst>
              <a:gd name="adj" fmla="val 4688"/>
            </a:avLst>
          </a:prstGeom>
          <a:solidFill>
            <a:srgbClr val="F3F6FA"/>
          </a:solidFill>
          <a:ln w="12700">
            <a:solidFill>
              <a:srgbClr val="C9D4E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749808" y="4553712"/>
            <a:ext cx="457200" cy="457200"/>
          </a:xfrm>
          <a:prstGeom prst="ellipse">
            <a:avLst/>
          </a:prstGeom>
          <a:solidFill>
            <a:srgbClr val="1F3A5F"/>
          </a:solidFill>
          <a:ln/>
        </p:spPr>
      </p:sp>
      <p:sp>
        <p:nvSpPr>
          <p:cNvPr id="26" name="Text 24"/>
          <p:cNvSpPr/>
          <p:nvPr/>
        </p:nvSpPr>
        <p:spPr>
          <a:xfrm>
            <a:off x="749808" y="455371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371600" y="4498848"/>
            <a:ext cx="1008857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3A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Espalda financiera propia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371600" y="4828032"/>
            <a:ext cx="10088575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5A65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 fondos para sueldos de los equipos llegaban de forma irregular (cada 3 meses) y sólo por un año; luego el municipio debió afrontar esos costos.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548640" y="6473952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Proyecto Integral La Favorita – 5ª Etapa  ·  Ciudad de Mendoza, Argentina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8899855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8A94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XXVIII Congreso CIDEU  ·  9/10</a:t>
            </a:r>
            <a:endParaRPr lang="en-US" sz="900" dirty="0"/>
          </a:p>
        </p:txBody>
      </p:sp>
      <p:pic>
        <p:nvPicPr>
          <p:cNvPr id="31" name="Google Shape;74;p14">
            <a:extLst>
              <a:ext uri="{FF2B5EF4-FFF2-40B4-BE49-F238E27FC236}">
                <a16:creationId xmlns:a16="http://schemas.microsoft.com/office/drawing/2014/main" id="{2EDA63C6-1ACD-44A8-B4BA-E2046D2290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725" y="229237"/>
            <a:ext cx="1287657" cy="43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1128</Words>
  <Application>Microsoft Office PowerPoint</Application>
  <PresentationFormat>Panorámica</PresentationFormat>
  <Paragraphs>177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rodrigogonzalezmza@gmail.com</cp:lastModifiedBy>
  <cp:revision>16</cp:revision>
  <cp:lastPrinted>2026-07-10T14:47:30Z</cp:lastPrinted>
  <dcterms:created xsi:type="dcterms:W3CDTF">2026-07-10T14:12:39Z</dcterms:created>
  <dcterms:modified xsi:type="dcterms:W3CDTF">2026-07-16T13:51:31Z</dcterms:modified>
</cp:coreProperties>
</file>