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Arial Bold" panose="020B0604020202020204" charset="0"/>
      <p:regular r:id="rId13"/>
    </p:embeddedFont>
    <p:embeddedFont>
      <p:font typeface="Arial Italics" panose="020B0604020202020204" charset="0"/>
      <p:regular r:id="rId14"/>
    </p:embeddedFont>
    <p:embeddedFont>
      <p:font typeface="Montserrat Bold" panose="020B0604020202020204" charset="0"/>
      <p:regular r:id="rId15"/>
    </p:embeddedFont>
    <p:embeddedFont>
      <p:font typeface="Montserrat Heavy" panose="020B0604020202020204" charset="0"/>
      <p:regular r:id="rId16"/>
    </p:embeddedFont>
    <p:embeddedFont>
      <p:font typeface="Montserrat Ultra-Bold"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9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Restrepo Garzón" userId="6ed95562-a992-489c-aeb0-5fe9f5160a5b" providerId="ADAL" clId="{ADD20974-BED2-4081-B4F8-F56DF867824A}"/>
    <pc:docChg chg="modSld">
      <pc:chgData name="Laura Restrepo Garzón" userId="6ed95562-a992-489c-aeb0-5fe9f5160a5b" providerId="ADAL" clId="{ADD20974-BED2-4081-B4F8-F56DF867824A}" dt="2026-07-13T22:28:45.555" v="19" actId="20577"/>
      <pc:docMkLst>
        <pc:docMk/>
      </pc:docMkLst>
      <pc:sldChg chg="modSp mod">
        <pc:chgData name="Laura Restrepo Garzón" userId="6ed95562-a992-489c-aeb0-5fe9f5160a5b" providerId="ADAL" clId="{ADD20974-BED2-4081-B4F8-F56DF867824A}" dt="2026-07-13T22:27:26.062" v="2" actId="113"/>
        <pc:sldMkLst>
          <pc:docMk/>
          <pc:sldMk cId="0" sldId="258"/>
        </pc:sldMkLst>
        <pc:spChg chg="mod">
          <ac:chgData name="Laura Restrepo Garzón" userId="6ed95562-a992-489c-aeb0-5fe9f5160a5b" providerId="ADAL" clId="{ADD20974-BED2-4081-B4F8-F56DF867824A}" dt="2026-07-13T22:27:21.935" v="0" actId="113"/>
          <ac:spMkLst>
            <pc:docMk/>
            <pc:sldMk cId="0" sldId="258"/>
            <ac:spMk id="11" creationId="{00000000-0000-0000-0000-000000000000}"/>
          </ac:spMkLst>
        </pc:spChg>
        <pc:spChg chg="mod">
          <ac:chgData name="Laura Restrepo Garzón" userId="6ed95562-a992-489c-aeb0-5fe9f5160a5b" providerId="ADAL" clId="{ADD20974-BED2-4081-B4F8-F56DF867824A}" dt="2026-07-13T22:27:26.062" v="2" actId="113"/>
          <ac:spMkLst>
            <pc:docMk/>
            <pc:sldMk cId="0" sldId="258"/>
            <ac:spMk id="12" creationId="{00000000-0000-0000-0000-000000000000}"/>
          </ac:spMkLst>
        </pc:spChg>
        <pc:spChg chg="mod">
          <ac:chgData name="Laura Restrepo Garzón" userId="6ed95562-a992-489c-aeb0-5fe9f5160a5b" providerId="ADAL" clId="{ADD20974-BED2-4081-B4F8-F56DF867824A}" dt="2026-07-13T22:27:23.985" v="1" actId="113"/>
          <ac:spMkLst>
            <pc:docMk/>
            <pc:sldMk cId="0" sldId="258"/>
            <ac:spMk id="13" creationId="{00000000-0000-0000-0000-000000000000}"/>
          </ac:spMkLst>
        </pc:spChg>
      </pc:sldChg>
      <pc:sldChg chg="modSp mod">
        <pc:chgData name="Laura Restrepo Garzón" userId="6ed95562-a992-489c-aeb0-5fe9f5160a5b" providerId="ADAL" clId="{ADD20974-BED2-4081-B4F8-F56DF867824A}" dt="2026-07-13T22:28:33.530" v="16" actId="1076"/>
        <pc:sldMkLst>
          <pc:docMk/>
          <pc:sldMk cId="0" sldId="263"/>
        </pc:sldMkLst>
        <pc:spChg chg="mod">
          <ac:chgData name="Laura Restrepo Garzón" userId="6ed95562-a992-489c-aeb0-5fe9f5160a5b" providerId="ADAL" clId="{ADD20974-BED2-4081-B4F8-F56DF867824A}" dt="2026-07-13T22:28:20.865" v="12" actId="1076"/>
          <ac:spMkLst>
            <pc:docMk/>
            <pc:sldMk cId="0" sldId="263"/>
            <ac:spMk id="5" creationId="{00000000-0000-0000-0000-000000000000}"/>
          </ac:spMkLst>
        </pc:spChg>
        <pc:spChg chg="mod">
          <ac:chgData name="Laura Restrepo Garzón" userId="6ed95562-a992-489c-aeb0-5fe9f5160a5b" providerId="ADAL" clId="{ADD20974-BED2-4081-B4F8-F56DF867824A}" dt="2026-07-13T22:28:05.446" v="5" actId="1076"/>
          <ac:spMkLst>
            <pc:docMk/>
            <pc:sldMk cId="0" sldId="263"/>
            <ac:spMk id="6" creationId="{00000000-0000-0000-0000-000000000000}"/>
          </ac:spMkLst>
        </pc:spChg>
        <pc:spChg chg="mod">
          <ac:chgData name="Laura Restrepo Garzón" userId="6ed95562-a992-489c-aeb0-5fe9f5160a5b" providerId="ADAL" clId="{ADD20974-BED2-4081-B4F8-F56DF867824A}" dt="2026-07-13T22:28:10.262" v="6" actId="1076"/>
          <ac:spMkLst>
            <pc:docMk/>
            <pc:sldMk cId="0" sldId="263"/>
            <ac:spMk id="7" creationId="{00000000-0000-0000-0000-000000000000}"/>
          </ac:spMkLst>
        </pc:spChg>
        <pc:spChg chg="mod">
          <ac:chgData name="Laura Restrepo Garzón" userId="6ed95562-a992-489c-aeb0-5fe9f5160a5b" providerId="ADAL" clId="{ADD20974-BED2-4081-B4F8-F56DF867824A}" dt="2026-07-13T22:28:33.530" v="16" actId="1076"/>
          <ac:spMkLst>
            <pc:docMk/>
            <pc:sldMk cId="0" sldId="263"/>
            <ac:spMk id="10" creationId="{00000000-0000-0000-0000-000000000000}"/>
          </ac:spMkLst>
        </pc:spChg>
        <pc:spChg chg="mod">
          <ac:chgData name="Laura Restrepo Garzón" userId="6ed95562-a992-489c-aeb0-5fe9f5160a5b" providerId="ADAL" clId="{ADD20974-BED2-4081-B4F8-F56DF867824A}" dt="2026-07-13T22:28:26.177" v="13" actId="1076"/>
          <ac:spMkLst>
            <pc:docMk/>
            <pc:sldMk cId="0" sldId="263"/>
            <ac:spMk id="11" creationId="{00000000-0000-0000-0000-000000000000}"/>
          </ac:spMkLst>
        </pc:spChg>
      </pc:sldChg>
      <pc:sldChg chg="modSp mod">
        <pc:chgData name="Laura Restrepo Garzón" userId="6ed95562-a992-489c-aeb0-5fe9f5160a5b" providerId="ADAL" clId="{ADD20974-BED2-4081-B4F8-F56DF867824A}" dt="2026-07-13T22:28:45.555" v="19" actId="20577"/>
        <pc:sldMkLst>
          <pc:docMk/>
          <pc:sldMk cId="0" sldId="264"/>
        </pc:sldMkLst>
        <pc:spChg chg="mod">
          <ac:chgData name="Laura Restrepo Garzón" userId="6ed95562-a992-489c-aeb0-5fe9f5160a5b" providerId="ADAL" clId="{ADD20974-BED2-4081-B4F8-F56DF867824A}" dt="2026-07-13T22:28:45.555" v="19" actId="20577"/>
          <ac:spMkLst>
            <pc:docMk/>
            <pc:sldMk cId="0" sldId="264"/>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13.07.2026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‹Nº›</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Cuando pensamos en diplomacia solemos imaginar embajadas, tratados o relaciones entre países.</a:t>
            </a:r>
          </a:p>
          <a:p>
            <a:endParaRPr lang="en-US"/>
          </a:p>
          <a:p>
            <a:r>
              <a:rPr lang="en-US"/>
              <a:t>Pero hoy quiero mostrarles algo distinto:  Cómo una relación internacional terminó  convirtiéndose en un centro inteligente que hoy ayuda a mover millones de viajes cada día en Medellín.</a:t>
            </a:r>
          </a:p>
          <a:p>
            <a:endParaRPr lang="en-US"/>
          </a:p>
          <a:p>
            <a:r>
              <a:rPr lang="en-US"/>
              <a:t>Esta no es solamente la historia de CITRA: es la historia de cómo una ciudad puede transformar la cooperación internacional en desarrollo.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Somos la Agencia de Cooperación e Inversión de Medellín y el Área Metropolitana -ACI Medellín-, una entidad encargada de liderar la internacionalización de la ciudad-región, promoviendo relaciones estratégicas con el mundo para atraer inversión extranjera y gestionar cooperación internacional para el desarrollo.</a:t>
            </a:r>
          </a:p>
          <a:p>
            <a:r>
              <a:rPr lang="en-US"/>
              <a:t>Impulsamos alianzas que conectan a Medellín y la región con gobiernos, organismos multilaterales, empresas y redes globales, fortaleciendo su posicionamiento internacional y su competitividad territorial. Nuestra labor integra diplomacia de ciudad, promoción de inversión y articulación institucional para generar crecimiento sostenible y oportunidades reales para el territorio.</a:t>
            </a:r>
          </a:p>
          <a:p>
            <a:r>
              <a:rPr lang="en-US"/>
              <a:t>Creemos en el poder de las alianzas para transformar realidades. Ese es nuestro propósito: conectar a Medellín y la región con el mundo para impulsar desarrollo económico, innovación y bienestar para su gente.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Antes de contar cómo se gestó esta cooperación, quiero presentarles brevemente el proyecto.</a:t>
            </a:r>
          </a:p>
          <a:p>
            <a:endParaRPr lang="en-US"/>
          </a:p>
          <a:p>
            <a:r>
              <a:rPr lang="en-US"/>
              <a:t>CITRA, el Centro Integrado de Tráfico y Transporte, es un proyecto desarrollado por la Alcaldía de Medellín, en alianza con el Ministerio de Tierras, Infraestructura y Transporte de Corea del Sur, conocido como MOLIT.</a:t>
            </a:r>
          </a:p>
          <a:p>
            <a:endParaRPr lang="en-US"/>
          </a:p>
          <a:p>
            <a:r>
              <a:rPr lang="en-US"/>
              <a:t>El proyecto fue aprobado en 2019 como una cooperación internacional no reembolsable, con una inversión cercana a los 12 millones de dólares, destinada al diseño e implementación de un sistema inteligente para la gestión de la movilidad de la ciudad.</a:t>
            </a:r>
          </a:p>
          <a:p>
            <a:endParaRPr lang="en-US"/>
          </a:p>
          <a:p>
            <a:r>
              <a:rPr lang="en-US"/>
              <a:t>Más que construir un centro de control, el proyecto contempló cuatro grandes componentes: el diseño técnico del sistema, la creación del Centro Integrado de Tráfico, la instalación de tecnología ITS en vía y, algo que consideramos fundamental, la transferencia de conocimiento y capacidades al equipo técnico de Medellín.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Hay historias que nacen en un salón de reuniones, otras en una calle caótica. La historia del CITRA nació… en un semáforo en rojo. Hace casi una década, Medellín entendió algo simple pero profundo: si queríamos ser una ciudad más inteligente, primero debíamos ser una ciudad que pudiera entender su propio movimiento.</a:t>
            </a:r>
          </a:p>
          <a:p>
            <a:endParaRPr lang="en-US"/>
          </a:p>
          <a:p>
            <a:r>
              <a:rPr lang="en-US"/>
              <a:t>•	En 2016, mientras un equipo del DAP y la ACI Medellín participaban en una misión técnica en Corea del Sur, ocurrió un momento revelador: en Seúl y en otras ciudades coreanas funcionaba un ecosistema robusto de Sistemas Inteligentes de Transporte – ITS: pantallas que anticipaban congestiones, centros que integraban datos en tiempo real, algoritmos capaces de prevenir incidentes. </a:t>
            </a:r>
          </a:p>
          <a:p>
            <a:endParaRPr lang="en-US"/>
          </a:p>
          <a:p>
            <a:r>
              <a:rPr lang="en-US"/>
              <a:t>•	Y entonces surgió la pregunta poderosa: ¿por qué Medellín no podría tener algo así?</a:t>
            </a:r>
          </a:p>
          <a:p>
            <a:endParaRPr lang="en-US"/>
          </a:p>
          <a:p>
            <a:r>
              <a:rPr lang="en-US"/>
              <a:t>•	Ese fue el primer acto de diplomacia, no el firmar un documento o negociar un presupuesto, sino atreverse a imaginar la ciudad que todavía no existía con una visión que tenía claro lo que podíamos llegar a ser.</a:t>
            </a:r>
          </a:p>
          <a:p>
            <a:endParaRPr lang="en-US"/>
          </a:p>
          <a:p>
            <a:r>
              <a:rPr lang="en-US"/>
              <a:t>•	La embajada técnica comenzó a moverse. Ese mismo año, 2016, el Ministerio de Tierras, Infraestructura y Transporte de Corea – MOLIT – presentó una propuesta: apoyar a Medellín en un Plan Maestro de Movilidad basado en ITS. Una señal clara de confianza internacional hacia nuestra capacidad institucional.</a:t>
            </a:r>
          </a:p>
          <a:p>
            <a:endParaRPr lang="en-US"/>
          </a:p>
          <a:p>
            <a:r>
              <a:rPr lang="en-US"/>
              <a:t>•	Para 2018, un equipo de expertos coreanos caminaba por nuestras calles, estudiando intersecciones, flujos, cuellos de botella, y conversando con ingenieros locales. Esa fue la primera lectura profunda de nuestra movilidad con ojos globales.</a:t>
            </a:r>
          </a:p>
          <a:p>
            <a:endParaRPr lang="en-US"/>
          </a:p>
          <a:p>
            <a:r>
              <a:rPr lang="en-US"/>
              <a:t>•	En 2019, la alianza se formalizó con el Registro de Discusiones (ROD) y el Memorando de Acuerdo – MOA, un documento que consolidaba compromisos técnicos, legales y operativos tanto de Corea como de la Alcaldía de Medellín. Y en 2020, CITRA empezó a funcionar.</a:t>
            </a:r>
          </a:p>
          <a:p>
            <a:endParaRPr lang="en-US"/>
          </a:p>
          <a:p>
            <a:r>
              <a:rPr lang="en-US"/>
              <a:t>•	Nuevas oportunidades continúan surgiendo, en 2025 CITRA está expandiendo sus servicios gracias al restablecimiento de esta gran relación de confianza, para apoyar la gestión de inundaciones, intersecciones inteligentes, modelos financieros autosostenibles, expansión del sistema, y nuevas alianzas con Corea para fortalecer la gestión operativ</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CITRA: una sala que integra videonálisis, analítica en tiempo real, paneles de mensajería, sensores, servidores y un equipo experto que interpreta los datos. Pero CITRA no es solo un espacio físico: es la capacidad que tiene Medellín de ver su movilidad minuto a minuto. La diplomacia logró lo que el presupuesto local no podía: crear una solución de ciudad inteligente con estándares que nos habrían tomado décadas construir solos.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El CITRA no es solamente un centro inteligente. Es el recordatorio de que una buena práctica identificada en otro país puede transformarse en una solución local si se cultiva con diplomacia, técnica y voluntad política.</a:t>
            </a:r>
          </a:p>
          <a:p>
            <a:endParaRPr lang="en-US"/>
          </a:p>
          <a:p>
            <a:r>
              <a:rPr lang="en-US"/>
              <a:t>Es un ejemplo del poder que tiene Medellín cuando se sienta con el mundo, cuando escucha, aprende y adapta. Es la prueba de que la cooperación internacional no es un acto ceremonial, sino una herramienta concreta que cambia la manera en que vivimos, nos movemos y soñamos nuestra ciudad.</a:t>
            </a:r>
          </a:p>
          <a:p>
            <a:endParaRPr lang="en-US"/>
          </a:p>
          <a:p>
            <a:r>
              <a:rPr lang="en-US"/>
              <a:t>En palabras simples: CITRA es la ciudad conectándose consigo misma… gracias a un puente construido con Corea. </a:t>
            </a:r>
          </a:p>
          <a:p>
            <a:endParaRPr lang="en-US"/>
          </a:p>
          <a:p>
            <a:r>
              <a:rPr lang="en-US"/>
              <a:t>Mi mensaje hoy es que siempre buscamos tejer relaciones con propósito. Lo que empezó como una necesidad nuestra de cooperación internacional, es hoy un modelo a través del cual podemos enseñarle a otras ciudades cómo pueden soñar y pensarse más allá de sus desafíos, cómo pueden replicar nuestros proyectos, pero ya no desde cero como lo hicimos nosotros, sino aprendiendo de nuestros errores.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Uno podría pensar que la historia termina con la puesta en marcha de CITRA. Pero, en realidad, allí fue donde comenzó una relación de largo plazo.</a:t>
            </a:r>
          </a:p>
          <a:p>
            <a:endParaRPr lang="en-US"/>
          </a:p>
          <a:p>
            <a:r>
              <a:rPr lang="en-US"/>
              <a:t>Uno de los mayores aprendizajes que hemos tenido en Medellín es que la cooperación internacional no se agota con la firma de un convenio ni con la entrega de una obra. La verdadera cooperación se construye cuando un proyecto genera confianza, demuestra capacidad de ejecución y abre la puerta a nuevas oportunidades.</a:t>
            </a:r>
          </a:p>
          <a:p>
            <a:endParaRPr lang="en-US"/>
          </a:p>
          <a:p>
            <a:r>
              <a:rPr lang="en-US"/>
              <a:t>Eso fue exactamente lo que ocurrió con Corea.</a:t>
            </a:r>
          </a:p>
          <a:p>
            <a:endParaRPr lang="en-US"/>
          </a:p>
          <a:p>
            <a:r>
              <a:rPr lang="en-US"/>
              <a:t>Durante la implementación de CITRA no solo recibimos tecnología y conocimiento. También demostramos que Medellín tenía la capacidad técnica e institucional para asumir un proyecto de alta complejidad, apropiarse de la tecnología, operarla, mantenerla y generar resultados.</a:t>
            </a:r>
          </a:p>
          <a:p>
            <a:endParaRPr lang="en-US"/>
          </a:p>
          <a:p>
            <a:r>
              <a:rPr lang="en-US"/>
              <a:t>Los equipos técnicos coreanos encontraron una ciudad comprometida, con talento local, instituciones capaces y voluntad política para convertir esa cooperación en una política pública sostenible. Esa confianza fue el activo más importante que dejó CITRA.</a:t>
            </a:r>
          </a:p>
          <a:p>
            <a:endParaRPr lang="en-US"/>
          </a:p>
          <a:p>
            <a:r>
              <a:rPr lang="en-US"/>
              <a:t>Gracias a esa relación, hoy Medellín y Corea continúan trabajando juntos.</a:t>
            </a:r>
          </a:p>
          <a:p>
            <a:endParaRPr lang="en-US"/>
          </a:p>
          <a:p>
            <a:r>
              <a:rPr lang="en-US"/>
              <a:t>En 2025 se anunció un nuevo proyecto de cooperación por 16,4 millones de dólares, orientado a fortalecer la gestión integral de residuos y la economía circular de la ciudad. Este proyecto incorpora infraestructura, innovación tecnológica y transferencia de conocimiento para avanzar hacia un modelo de aprovechamiento de residuos más eficiente y sostenible.</a:t>
            </a:r>
          </a:p>
          <a:p>
            <a:endParaRPr lang="en-US"/>
          </a:p>
          <a:p>
            <a:r>
              <a:rPr lang="en-US"/>
              <a:t>Lo importante aquí no es únicamente el monto de la inversión. Lo verdaderamente valioso es que este nuevo proyecto demuestra que la cooperación internacional funciona como un proceso acumulativo: cada proyecto exitoso fortalece la confianza y hace posible el siguiente.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Una de las ideas que queremos transmitir hoy es que los proyectos internacionales no se consiguen únicamente porque exista una buena convocatoria o porque una ciudad tenga una necesidad. Se consiguen cuando esa necesidad se encuentra con una ciudad preparada para responder.</a:t>
            </a:r>
          </a:p>
          <a:p>
            <a:endParaRPr lang="en-US"/>
          </a:p>
          <a:p>
            <a:r>
              <a:rPr lang="en-US"/>
              <a:t>En nuestro caso, el primer gran desafío fue la articulación institucional. CITRA involucró a múltiples actores: la Secretaría de Movilidad, la ACI Medellín, los equipos técnicos, las áreas jurídicas y administrativas de la Alcaldía y, por supuesto, el Ministerio de Tierras, Infraestructura y Transporte de Corea. Coordinar prioridades, cronogramas y responsabilidades entre tantas instituciones fue un ejercicio permanente de gobernanza.</a:t>
            </a:r>
          </a:p>
          <a:p>
            <a:endParaRPr lang="en-US"/>
          </a:p>
          <a:p>
            <a:r>
              <a:rPr lang="en-US"/>
              <a:t>Otro reto importante fue demostrar que Medellín tenía la capacidad para apropiarse de la tecnología. Corea no solo estaba financiando infraestructura; estaba transfiriendo conocimiento y confiando en que la ciudad sería capaz de operar el sistema durante muchos años. Eso implicó disponer de talento humano especializado, garantizar recursos para la operación y el mantenimiento, y asumir el compromiso de hacer sostenible el proyecto una vez terminara la cooperación.</a:t>
            </a:r>
          </a:p>
          <a:p>
            <a:endParaRPr lang="en-US"/>
          </a:p>
          <a:p>
            <a:r>
              <a:rPr lang="en-US"/>
              <a:t>También enfrentamos desafíos derivados de trabajar entre dos países con culturas institucionales diferentes. Hubo que armonizar procesos técnicos, administrativos y legales, adaptando estándares internacionales a las necesidades y la normativa local. Esto exigió una comunicación constante y una relación basada en la confianza.</a:t>
            </a:r>
          </a:p>
          <a:p>
            <a:endParaRPr lang="en-US"/>
          </a:p>
          <a:p>
            <a:r>
              <a:rPr lang="en-US"/>
              <a:t>¿Y qué facilitó el proceso?</a:t>
            </a:r>
          </a:p>
          <a:p>
            <a:endParaRPr lang="en-US"/>
          </a:p>
          <a:p>
            <a:r>
              <a:rPr lang="en-US"/>
              <a:t>En primer lugar, contar con una visión de ciudad muy clara. Medellín sabía qué problema quería resolver y por qué CITRA era un proyecto estratégico para su desarrollo.</a:t>
            </a:r>
          </a:p>
          <a:p>
            <a:endParaRPr lang="en-US"/>
          </a:p>
          <a:p>
            <a:r>
              <a:rPr lang="en-US"/>
              <a:t>En segundo lugar, la capacidad técnica instalada. Los equipos locales pudieron dialogar de igual a igual con los expertos coreanos, comprender la tecnología y apropiarse de ella.</a:t>
            </a:r>
          </a:p>
          <a:p>
            <a:endParaRPr lang="en-US"/>
          </a:p>
          <a:p>
            <a:r>
              <a:rPr lang="en-US"/>
              <a:t>Y, finalmente, la confianza construida durante años de relacionamiento internacional. La ACI Medellín actuó como puente entre los actores, fortaleciendo una relación que trascendió este proyecto y que hoy sigue generando nuevas oportunidades de cooperación.</a:t>
            </a:r>
          </a:p>
          <a:p>
            <a:endParaRPr lang="en-US"/>
          </a:p>
          <a:p>
            <a:r>
              <a:rPr lang="en-US"/>
              <a:t>Al final entendimos que los recursos fueron importantes, pero lo verdaderamente determinante fue la capacidad institucional para convertir esa cooperación en una solución sostenible para la ciudad.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Después de recorrer este camino, creemos que la experiencia de Medellín deja algunas lecciones que pueden ser útiles para otras ciudades, independientemente de su tamaño o de su capacidad fiscal.</a:t>
            </a:r>
          </a:p>
          <a:p>
            <a:endParaRPr lang="en-US"/>
          </a:p>
          <a:p>
            <a:r>
              <a:rPr lang="en-US"/>
              <a:t>La primera es que la cooperación internacional empieza mucho antes de solicitar recursos. Empieza cuando una ciudad tiene una visión clara de hacia dónde quiere ir, identifica sus prioridades y construye proyectos sólidos antes de buscar un financiador.</a:t>
            </a:r>
          </a:p>
          <a:p>
            <a:endParaRPr lang="en-US"/>
          </a:p>
          <a:p>
            <a:r>
              <a:rPr lang="en-US"/>
              <a:t>La segunda lección es que los organismos internacionales no buscan únicamente buenos proyectos; buscan buenos socios. La confianza se gana demostrando capacidad técnica, transparencia, cumplimiento de los compromisos y disposición para aprender. Esa confianza es la que abre la puerta a nuevas oportunidades, como ocurrió con nuestra nueva cooperación con Corea en economía circular.</a:t>
            </a:r>
          </a:p>
          <a:p>
            <a:endParaRPr lang="en-US"/>
          </a:p>
          <a:p>
            <a:r>
              <a:rPr lang="en-US"/>
              <a:t>También aprendimos que no todas las ciudades parten de las mismas condiciones. Medellín cuenta con capacidades técnicas, una institucionalidad consolidada y una trayectoria en cooperación internacional que facilitaron este proceso. Sin embargo, eso no significa que otras ciudades no puedan recorrer un camino similar.</a:t>
            </a:r>
          </a:p>
          <a:p>
            <a:endParaRPr lang="en-US"/>
          </a:p>
          <a:p>
            <a:r>
              <a:rPr lang="en-US"/>
              <a:t>Lo que sí creemos es que ese camino debe adaptarse a cada contexto. Una ciudad que apenas está comenzando puede iniciar fortaleciendo su capacidad técnica, construyendo alianzas con universidades, participando en redes internacionales, generando proyectos bien estructurados y cultivando relaciones de confianza con posibles socios antes de pensar en el financiamiento.</a:t>
            </a:r>
          </a:p>
          <a:p>
            <a:endParaRPr lang="en-US"/>
          </a:p>
          <a:p>
            <a:r>
              <a:rPr lang="en-US"/>
              <a:t>Si tuviéramos que dar un consejo concreto a una ciudad que quiere iniciar este proceso durante los próximos doce meses, sería este: no empiecen buscando dinero; empiecen construyendo una buena propuesta de ciudad y una relación de confianza con quienes pueden acompañarlos.</a:t>
            </a:r>
          </a:p>
          <a:p>
            <a:endParaRPr lang="en-US"/>
          </a:p>
          <a:p>
            <a:r>
              <a:rPr lang="en-US"/>
              <a:t>Porque al final, la cooperación internacional no consiste únicamente en acceder a recursos. Consiste en construir alianzas duraderas que permitan desarrollar capacidades, generar conocimiento y transformar la ciudad mucho más allá de un proyecto específico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116318"/>
            <a:ext cx="18433473" cy="10403319"/>
            <a:chOff x="0" y="0"/>
            <a:chExt cx="24577964" cy="13871092"/>
          </a:xfrm>
        </p:grpSpPr>
        <p:sp>
          <p:nvSpPr>
            <p:cNvPr id="3" name="Freeform 3"/>
            <p:cNvSpPr/>
            <p:nvPr/>
          </p:nvSpPr>
          <p:spPr>
            <a:xfrm>
              <a:off x="0" y="0"/>
              <a:ext cx="24577929" cy="13871067"/>
            </a:xfrm>
            <a:custGeom>
              <a:avLst/>
              <a:gdLst/>
              <a:ahLst/>
              <a:cxnLst/>
              <a:rect l="l" t="t" r="r" b="b"/>
              <a:pathLst>
                <a:path w="24577929" h="13871067">
                  <a:moveTo>
                    <a:pt x="0" y="0"/>
                  </a:moveTo>
                  <a:lnTo>
                    <a:pt x="24577929" y="0"/>
                  </a:lnTo>
                  <a:lnTo>
                    <a:pt x="24577929" y="13871067"/>
                  </a:lnTo>
                  <a:lnTo>
                    <a:pt x="0" y="13871067"/>
                  </a:lnTo>
                  <a:lnTo>
                    <a:pt x="0" y="0"/>
                  </a:lnTo>
                  <a:close/>
                </a:path>
              </a:pathLst>
            </a:custGeom>
            <a:blipFill>
              <a:blip r:embed="rId3"/>
              <a:stretch>
                <a:fillRect b="-18126"/>
              </a:stretch>
            </a:blipFill>
          </p:spPr>
          <p:txBody>
            <a:bodyPr/>
            <a:lstStyle/>
            <a:p>
              <a:endParaRPr lang="es-CO"/>
            </a:p>
          </p:txBody>
        </p:sp>
      </p:grpSp>
      <p:grpSp>
        <p:nvGrpSpPr>
          <p:cNvPr id="4" name="Group 4"/>
          <p:cNvGrpSpPr>
            <a:grpSpLocks noChangeAspect="1"/>
          </p:cNvGrpSpPr>
          <p:nvPr/>
        </p:nvGrpSpPr>
        <p:grpSpPr>
          <a:xfrm>
            <a:off x="7300898" y="7818118"/>
            <a:ext cx="3938453" cy="2014185"/>
            <a:chOff x="0" y="0"/>
            <a:chExt cx="5251270" cy="2685580"/>
          </a:xfrm>
        </p:grpSpPr>
        <p:sp>
          <p:nvSpPr>
            <p:cNvPr id="5" name="Freeform 5"/>
            <p:cNvSpPr/>
            <p:nvPr/>
          </p:nvSpPr>
          <p:spPr>
            <a:xfrm>
              <a:off x="0" y="0"/>
              <a:ext cx="5251323" cy="2685542"/>
            </a:xfrm>
            <a:custGeom>
              <a:avLst/>
              <a:gdLst/>
              <a:ahLst/>
              <a:cxnLst/>
              <a:rect l="l" t="t" r="r" b="b"/>
              <a:pathLst>
                <a:path w="5251323" h="2685542">
                  <a:moveTo>
                    <a:pt x="0" y="0"/>
                  </a:moveTo>
                  <a:lnTo>
                    <a:pt x="5251323" y="0"/>
                  </a:lnTo>
                  <a:lnTo>
                    <a:pt x="5251323" y="2685542"/>
                  </a:lnTo>
                  <a:lnTo>
                    <a:pt x="0" y="2685542"/>
                  </a:lnTo>
                  <a:lnTo>
                    <a:pt x="0" y="0"/>
                  </a:lnTo>
                  <a:close/>
                </a:path>
              </a:pathLst>
            </a:custGeom>
            <a:blipFill>
              <a:blip r:embed="rId4"/>
              <a:stretch>
                <a:fillRect r="-227" b="-1"/>
              </a:stretch>
            </a:blipFill>
          </p:spPr>
          <p:txBody>
            <a:bodyPr/>
            <a:lstStyle/>
            <a:p>
              <a:endParaRPr lang="es-CO"/>
            </a:p>
          </p:txBody>
        </p:sp>
      </p:grpSp>
      <p:grpSp>
        <p:nvGrpSpPr>
          <p:cNvPr id="6" name="Group 6"/>
          <p:cNvGrpSpPr/>
          <p:nvPr/>
        </p:nvGrpSpPr>
        <p:grpSpPr>
          <a:xfrm>
            <a:off x="1327993" y="2015782"/>
            <a:ext cx="3336945" cy="1223412"/>
            <a:chOff x="0" y="0"/>
            <a:chExt cx="4449259" cy="1631216"/>
          </a:xfrm>
        </p:grpSpPr>
        <p:sp>
          <p:nvSpPr>
            <p:cNvPr id="7" name="Freeform 7"/>
            <p:cNvSpPr/>
            <p:nvPr/>
          </p:nvSpPr>
          <p:spPr>
            <a:xfrm>
              <a:off x="0" y="0"/>
              <a:ext cx="4449233" cy="1631188"/>
            </a:xfrm>
            <a:custGeom>
              <a:avLst/>
              <a:gdLst/>
              <a:ahLst/>
              <a:cxnLst/>
              <a:rect l="l" t="t" r="r" b="b"/>
              <a:pathLst>
                <a:path w="4449233" h="1631188">
                  <a:moveTo>
                    <a:pt x="0" y="0"/>
                  </a:moveTo>
                  <a:lnTo>
                    <a:pt x="4449233" y="0"/>
                  </a:lnTo>
                  <a:lnTo>
                    <a:pt x="4449233" y="1631188"/>
                  </a:lnTo>
                  <a:lnTo>
                    <a:pt x="0" y="1631188"/>
                  </a:lnTo>
                  <a:close/>
                </a:path>
              </a:pathLst>
            </a:custGeom>
            <a:solidFill>
              <a:srgbClr val="00263C"/>
            </a:solidFill>
          </p:spPr>
          <p:txBody>
            <a:bodyPr/>
            <a:lstStyle/>
            <a:p>
              <a:endParaRPr lang="es-CO"/>
            </a:p>
          </p:txBody>
        </p:sp>
      </p:grpSp>
      <p:grpSp>
        <p:nvGrpSpPr>
          <p:cNvPr id="8" name="Group 8"/>
          <p:cNvGrpSpPr/>
          <p:nvPr/>
        </p:nvGrpSpPr>
        <p:grpSpPr>
          <a:xfrm>
            <a:off x="1327993" y="3482427"/>
            <a:ext cx="8848661" cy="1513403"/>
            <a:chOff x="0" y="0"/>
            <a:chExt cx="4768748" cy="815608"/>
          </a:xfrm>
        </p:grpSpPr>
        <p:sp>
          <p:nvSpPr>
            <p:cNvPr id="9" name="Freeform 9"/>
            <p:cNvSpPr/>
            <p:nvPr/>
          </p:nvSpPr>
          <p:spPr>
            <a:xfrm>
              <a:off x="0" y="0"/>
              <a:ext cx="4768740" cy="815594"/>
            </a:xfrm>
            <a:custGeom>
              <a:avLst/>
              <a:gdLst/>
              <a:ahLst/>
              <a:cxnLst/>
              <a:rect l="l" t="t" r="r" b="b"/>
              <a:pathLst>
                <a:path w="4768740" h="815594">
                  <a:moveTo>
                    <a:pt x="0" y="0"/>
                  </a:moveTo>
                  <a:lnTo>
                    <a:pt x="4768740" y="0"/>
                  </a:lnTo>
                  <a:lnTo>
                    <a:pt x="4768740" y="815594"/>
                  </a:lnTo>
                  <a:lnTo>
                    <a:pt x="0" y="815594"/>
                  </a:lnTo>
                  <a:close/>
                </a:path>
              </a:pathLst>
            </a:custGeom>
            <a:solidFill>
              <a:srgbClr val="00263C"/>
            </a:solidFill>
          </p:spPr>
          <p:txBody>
            <a:bodyPr/>
            <a:lstStyle/>
            <a:p>
              <a:endParaRPr lang="es-CO"/>
            </a:p>
          </p:txBody>
        </p:sp>
      </p:grpSp>
      <p:sp>
        <p:nvSpPr>
          <p:cNvPr id="10" name="TextBox 10"/>
          <p:cNvSpPr txBox="1"/>
          <p:nvPr/>
        </p:nvSpPr>
        <p:spPr>
          <a:xfrm>
            <a:off x="1439678" y="2099489"/>
            <a:ext cx="8736977" cy="1055999"/>
          </a:xfrm>
          <a:prstGeom prst="rect">
            <a:avLst/>
          </a:prstGeom>
        </p:spPr>
        <p:txBody>
          <a:bodyPr lIns="0" tIns="0" rIns="0" bIns="0" rtlCol="0" anchor="t">
            <a:spAutoFit/>
          </a:bodyPr>
          <a:lstStyle/>
          <a:p>
            <a:pPr algn="l">
              <a:lnSpc>
                <a:spcPts val="8314"/>
              </a:lnSpc>
            </a:pPr>
            <a:r>
              <a:rPr lang="en-US" sz="6929" b="1">
                <a:solidFill>
                  <a:srgbClr val="FFFFFF"/>
                </a:solidFill>
                <a:latin typeface="Montserrat Bold"/>
                <a:ea typeface="Montserrat Bold"/>
                <a:cs typeface="Montserrat Bold"/>
                <a:sym typeface="Montserrat Bold"/>
              </a:rPr>
              <a:t>CITRA</a:t>
            </a:r>
          </a:p>
        </p:txBody>
      </p:sp>
      <p:sp>
        <p:nvSpPr>
          <p:cNvPr id="11" name="TextBox 11"/>
          <p:cNvSpPr txBox="1"/>
          <p:nvPr/>
        </p:nvSpPr>
        <p:spPr>
          <a:xfrm>
            <a:off x="1439678" y="3685160"/>
            <a:ext cx="8975161" cy="1088887"/>
          </a:xfrm>
          <a:prstGeom prst="rect">
            <a:avLst/>
          </a:prstGeom>
        </p:spPr>
        <p:txBody>
          <a:bodyPr lIns="0" tIns="0" rIns="0" bIns="0" rtlCol="0" anchor="t">
            <a:spAutoFit/>
          </a:bodyPr>
          <a:lstStyle/>
          <a:p>
            <a:pPr algn="l">
              <a:lnSpc>
                <a:spcPts val="4256"/>
              </a:lnSpc>
            </a:pPr>
            <a:r>
              <a:rPr lang="en-US" sz="3546" i="1">
                <a:solidFill>
                  <a:srgbClr val="FFFFFF"/>
                </a:solidFill>
                <a:latin typeface="Arial Italics"/>
                <a:ea typeface="Arial Italics"/>
                <a:cs typeface="Arial Italics"/>
                <a:sym typeface="Arial Italics"/>
              </a:rPr>
              <a:t>Un modelo de diplomacia urbana para construir ciudades inteligente</a:t>
            </a:r>
          </a:p>
        </p:txBody>
      </p:sp>
      <p:sp>
        <p:nvSpPr>
          <p:cNvPr id="12" name="Freeform 12"/>
          <p:cNvSpPr/>
          <p:nvPr/>
        </p:nvSpPr>
        <p:spPr>
          <a:xfrm>
            <a:off x="16486510" y="4465791"/>
            <a:ext cx="3602978" cy="4951851"/>
          </a:xfrm>
          <a:custGeom>
            <a:avLst/>
            <a:gdLst/>
            <a:ahLst/>
            <a:cxnLst/>
            <a:rect l="l" t="t" r="r" b="b"/>
            <a:pathLst>
              <a:path w="3602978" h="4951851">
                <a:moveTo>
                  <a:pt x="0" y="0"/>
                </a:moveTo>
                <a:lnTo>
                  <a:pt x="3602978" y="0"/>
                </a:lnTo>
                <a:lnTo>
                  <a:pt x="3602978" y="4951851"/>
                </a:lnTo>
                <a:lnTo>
                  <a:pt x="0" y="495185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s-CO"/>
          </a:p>
        </p:txBody>
      </p:sp>
      <p:grpSp>
        <p:nvGrpSpPr>
          <p:cNvPr id="13" name="Group 13"/>
          <p:cNvGrpSpPr>
            <a:grpSpLocks noChangeAspect="1"/>
          </p:cNvGrpSpPr>
          <p:nvPr/>
        </p:nvGrpSpPr>
        <p:grpSpPr>
          <a:xfrm>
            <a:off x="13803212" y="124056"/>
            <a:ext cx="4139994" cy="1437938"/>
            <a:chOff x="0" y="0"/>
            <a:chExt cx="5519992" cy="1917250"/>
          </a:xfrm>
        </p:grpSpPr>
        <p:sp>
          <p:nvSpPr>
            <p:cNvPr id="14" name="Freeform 14"/>
            <p:cNvSpPr/>
            <p:nvPr/>
          </p:nvSpPr>
          <p:spPr>
            <a:xfrm>
              <a:off x="0" y="0"/>
              <a:ext cx="5520055" cy="1917192"/>
            </a:xfrm>
            <a:custGeom>
              <a:avLst/>
              <a:gdLst/>
              <a:ahLst/>
              <a:cxnLst/>
              <a:rect l="l" t="t" r="r" b="b"/>
              <a:pathLst>
                <a:path w="5520055" h="1917192">
                  <a:moveTo>
                    <a:pt x="0" y="0"/>
                  </a:moveTo>
                  <a:lnTo>
                    <a:pt x="5520055" y="0"/>
                  </a:lnTo>
                  <a:lnTo>
                    <a:pt x="5520055" y="1917192"/>
                  </a:lnTo>
                  <a:lnTo>
                    <a:pt x="0" y="1917192"/>
                  </a:lnTo>
                  <a:lnTo>
                    <a:pt x="0" y="0"/>
                  </a:lnTo>
                  <a:close/>
                </a:path>
              </a:pathLst>
            </a:custGeom>
            <a:blipFill>
              <a:blip r:embed="rId6"/>
              <a:stretch>
                <a:fillRect t="-178" r="1" b="-181"/>
              </a:stretch>
            </a:blipFill>
          </p:spPr>
          <p:txBody>
            <a:bodyPr/>
            <a:lstStyle/>
            <a:p>
              <a:endParaRPr lang="es-CO"/>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116318"/>
            <a:ext cx="18433473" cy="10403319"/>
            <a:chOff x="0" y="0"/>
            <a:chExt cx="24577964" cy="13871092"/>
          </a:xfrm>
        </p:grpSpPr>
        <p:sp>
          <p:nvSpPr>
            <p:cNvPr id="3" name="Freeform 3"/>
            <p:cNvSpPr/>
            <p:nvPr/>
          </p:nvSpPr>
          <p:spPr>
            <a:xfrm>
              <a:off x="0" y="0"/>
              <a:ext cx="24577929" cy="13871067"/>
            </a:xfrm>
            <a:custGeom>
              <a:avLst/>
              <a:gdLst/>
              <a:ahLst/>
              <a:cxnLst/>
              <a:rect l="l" t="t" r="r" b="b"/>
              <a:pathLst>
                <a:path w="24577929" h="13871067">
                  <a:moveTo>
                    <a:pt x="0" y="0"/>
                  </a:moveTo>
                  <a:lnTo>
                    <a:pt x="24577929" y="0"/>
                  </a:lnTo>
                  <a:lnTo>
                    <a:pt x="24577929" y="13871067"/>
                  </a:lnTo>
                  <a:lnTo>
                    <a:pt x="0" y="13871067"/>
                  </a:lnTo>
                  <a:lnTo>
                    <a:pt x="0" y="0"/>
                  </a:lnTo>
                  <a:close/>
                </a:path>
              </a:pathLst>
            </a:custGeom>
            <a:blipFill>
              <a:blip r:embed="rId2"/>
              <a:stretch>
                <a:fillRect b="-18126"/>
              </a:stretch>
            </a:blipFill>
          </p:spPr>
          <p:txBody>
            <a:bodyPr/>
            <a:lstStyle/>
            <a:p>
              <a:endParaRPr lang="es-CO"/>
            </a:p>
          </p:txBody>
        </p:sp>
      </p:grpSp>
      <p:grpSp>
        <p:nvGrpSpPr>
          <p:cNvPr id="4" name="Group 4"/>
          <p:cNvGrpSpPr/>
          <p:nvPr/>
        </p:nvGrpSpPr>
        <p:grpSpPr>
          <a:xfrm>
            <a:off x="0" y="-116319"/>
            <a:ext cx="18433473" cy="10403318"/>
            <a:chOff x="0" y="0"/>
            <a:chExt cx="24577964" cy="13871090"/>
          </a:xfrm>
        </p:grpSpPr>
        <p:sp>
          <p:nvSpPr>
            <p:cNvPr id="5" name="Freeform 5"/>
            <p:cNvSpPr/>
            <p:nvPr/>
          </p:nvSpPr>
          <p:spPr>
            <a:xfrm>
              <a:off x="0" y="0"/>
              <a:ext cx="24577929" cy="13871067"/>
            </a:xfrm>
            <a:custGeom>
              <a:avLst/>
              <a:gdLst/>
              <a:ahLst/>
              <a:cxnLst/>
              <a:rect l="l" t="t" r="r" b="b"/>
              <a:pathLst>
                <a:path w="24577929" h="13871067">
                  <a:moveTo>
                    <a:pt x="0" y="0"/>
                  </a:moveTo>
                  <a:lnTo>
                    <a:pt x="24577929" y="0"/>
                  </a:lnTo>
                  <a:lnTo>
                    <a:pt x="24577929" y="13871067"/>
                  </a:lnTo>
                  <a:lnTo>
                    <a:pt x="0" y="13871067"/>
                  </a:lnTo>
                </a:path>
              </a:pathLst>
            </a:custGeom>
            <a:solidFill>
              <a:srgbClr val="00263C">
                <a:alpha val="65490"/>
              </a:srgbClr>
            </a:solidFill>
          </p:spPr>
          <p:txBody>
            <a:bodyPr/>
            <a:lstStyle/>
            <a:p>
              <a:endParaRPr lang="es-CO"/>
            </a:p>
          </p:txBody>
        </p:sp>
      </p:grpSp>
      <p:grpSp>
        <p:nvGrpSpPr>
          <p:cNvPr id="6" name="Group 6"/>
          <p:cNvGrpSpPr>
            <a:grpSpLocks noChangeAspect="1"/>
          </p:cNvGrpSpPr>
          <p:nvPr/>
        </p:nvGrpSpPr>
        <p:grpSpPr>
          <a:xfrm>
            <a:off x="7300898" y="7818118"/>
            <a:ext cx="3938453" cy="2014185"/>
            <a:chOff x="0" y="0"/>
            <a:chExt cx="5251270" cy="2685580"/>
          </a:xfrm>
        </p:grpSpPr>
        <p:sp>
          <p:nvSpPr>
            <p:cNvPr id="7" name="Freeform 7"/>
            <p:cNvSpPr/>
            <p:nvPr/>
          </p:nvSpPr>
          <p:spPr>
            <a:xfrm>
              <a:off x="0" y="0"/>
              <a:ext cx="5251323" cy="2685542"/>
            </a:xfrm>
            <a:custGeom>
              <a:avLst/>
              <a:gdLst/>
              <a:ahLst/>
              <a:cxnLst/>
              <a:rect l="l" t="t" r="r" b="b"/>
              <a:pathLst>
                <a:path w="5251323" h="2685542">
                  <a:moveTo>
                    <a:pt x="0" y="0"/>
                  </a:moveTo>
                  <a:lnTo>
                    <a:pt x="5251323" y="0"/>
                  </a:lnTo>
                  <a:lnTo>
                    <a:pt x="5251323" y="2685542"/>
                  </a:lnTo>
                  <a:lnTo>
                    <a:pt x="0" y="2685542"/>
                  </a:lnTo>
                  <a:lnTo>
                    <a:pt x="0" y="0"/>
                  </a:lnTo>
                  <a:close/>
                </a:path>
              </a:pathLst>
            </a:custGeom>
            <a:blipFill>
              <a:blip r:embed="rId3"/>
              <a:stretch>
                <a:fillRect r="-227" b="-1"/>
              </a:stretch>
            </a:blipFill>
          </p:spPr>
          <p:txBody>
            <a:bodyPr/>
            <a:lstStyle/>
            <a:p>
              <a:endParaRPr lang="es-CO"/>
            </a:p>
          </p:txBody>
        </p:sp>
      </p:grpSp>
      <p:sp>
        <p:nvSpPr>
          <p:cNvPr id="8" name="TextBox 8"/>
          <p:cNvSpPr txBox="1"/>
          <p:nvPr/>
        </p:nvSpPr>
        <p:spPr>
          <a:xfrm>
            <a:off x="5083647" y="4698062"/>
            <a:ext cx="8372950" cy="1828800"/>
          </a:xfrm>
          <a:prstGeom prst="rect">
            <a:avLst/>
          </a:prstGeom>
        </p:spPr>
        <p:txBody>
          <a:bodyPr lIns="0" tIns="0" rIns="0" bIns="0" rtlCol="0" anchor="t">
            <a:spAutoFit/>
          </a:bodyPr>
          <a:lstStyle/>
          <a:p>
            <a:pPr algn="ctr">
              <a:lnSpc>
                <a:spcPts val="14400"/>
              </a:lnSpc>
            </a:pPr>
            <a:r>
              <a:rPr lang="en-US" sz="12000" b="1">
                <a:solidFill>
                  <a:srgbClr val="FFFFFF"/>
                </a:solidFill>
                <a:latin typeface="Montserrat Heavy"/>
                <a:ea typeface="Montserrat Heavy"/>
                <a:cs typeface="Montserrat Heavy"/>
                <a:sym typeface="Montserrat Heavy"/>
              </a:rPr>
              <a:t>GRACIAS</a:t>
            </a:r>
          </a:p>
        </p:txBody>
      </p:sp>
      <p:sp>
        <p:nvSpPr>
          <p:cNvPr id="9" name="Freeform 9"/>
          <p:cNvSpPr/>
          <p:nvPr/>
        </p:nvSpPr>
        <p:spPr>
          <a:xfrm>
            <a:off x="7908111" y="843024"/>
            <a:ext cx="2471778" cy="3397157"/>
          </a:xfrm>
          <a:custGeom>
            <a:avLst/>
            <a:gdLst/>
            <a:ahLst/>
            <a:cxnLst/>
            <a:rect l="l" t="t" r="r" b="b"/>
            <a:pathLst>
              <a:path w="2471778" h="3397157">
                <a:moveTo>
                  <a:pt x="0" y="0"/>
                </a:moveTo>
                <a:lnTo>
                  <a:pt x="2471778" y="0"/>
                </a:lnTo>
                <a:lnTo>
                  <a:pt x="2471778" y="3397157"/>
                </a:lnTo>
                <a:lnTo>
                  <a:pt x="0" y="339715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s-CO"/>
          </a:p>
        </p:txBody>
      </p:sp>
      <p:grpSp>
        <p:nvGrpSpPr>
          <p:cNvPr id="10" name="Group 10"/>
          <p:cNvGrpSpPr>
            <a:grpSpLocks noChangeAspect="1"/>
          </p:cNvGrpSpPr>
          <p:nvPr/>
        </p:nvGrpSpPr>
        <p:grpSpPr>
          <a:xfrm>
            <a:off x="13803212" y="124056"/>
            <a:ext cx="4139994" cy="1437938"/>
            <a:chOff x="0" y="0"/>
            <a:chExt cx="5519992" cy="1917250"/>
          </a:xfrm>
        </p:grpSpPr>
        <p:sp>
          <p:nvSpPr>
            <p:cNvPr id="11" name="Freeform 11"/>
            <p:cNvSpPr/>
            <p:nvPr/>
          </p:nvSpPr>
          <p:spPr>
            <a:xfrm>
              <a:off x="0" y="0"/>
              <a:ext cx="5520055" cy="1917192"/>
            </a:xfrm>
            <a:custGeom>
              <a:avLst/>
              <a:gdLst/>
              <a:ahLst/>
              <a:cxnLst/>
              <a:rect l="l" t="t" r="r" b="b"/>
              <a:pathLst>
                <a:path w="5520055" h="1917192">
                  <a:moveTo>
                    <a:pt x="0" y="0"/>
                  </a:moveTo>
                  <a:lnTo>
                    <a:pt x="5520055" y="0"/>
                  </a:lnTo>
                  <a:lnTo>
                    <a:pt x="5520055" y="1917192"/>
                  </a:lnTo>
                  <a:lnTo>
                    <a:pt x="0" y="1917192"/>
                  </a:lnTo>
                  <a:lnTo>
                    <a:pt x="0" y="0"/>
                  </a:lnTo>
                  <a:close/>
                </a:path>
              </a:pathLst>
            </a:custGeom>
            <a:blipFill>
              <a:blip r:embed="rId5"/>
              <a:stretch>
                <a:fillRect t="-178" r="1" b="-181"/>
              </a:stretch>
            </a:blipFill>
          </p:spPr>
          <p:txBody>
            <a:bodyPr/>
            <a:lstStyle/>
            <a:p>
              <a:endParaRPr lang="es-CO"/>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00263C"/>
            </a:solidFill>
          </p:spPr>
          <p:txBody>
            <a:bodyPr/>
            <a:lstStyle/>
            <a:p>
              <a:endParaRPr lang="es-CO"/>
            </a:p>
          </p:txBody>
        </p:sp>
      </p:grpSp>
      <p:grpSp>
        <p:nvGrpSpPr>
          <p:cNvPr id="4" name="Group 4"/>
          <p:cNvGrpSpPr/>
          <p:nvPr/>
        </p:nvGrpSpPr>
        <p:grpSpPr>
          <a:xfrm>
            <a:off x="3187647" y="7887280"/>
            <a:ext cx="12530322" cy="818595"/>
            <a:chOff x="0" y="0"/>
            <a:chExt cx="4161418" cy="271862"/>
          </a:xfrm>
        </p:grpSpPr>
        <p:sp>
          <p:nvSpPr>
            <p:cNvPr id="5" name="Freeform 5"/>
            <p:cNvSpPr/>
            <p:nvPr/>
          </p:nvSpPr>
          <p:spPr>
            <a:xfrm>
              <a:off x="0" y="0"/>
              <a:ext cx="4161448" cy="271837"/>
            </a:xfrm>
            <a:custGeom>
              <a:avLst/>
              <a:gdLst/>
              <a:ahLst/>
              <a:cxnLst/>
              <a:rect l="l" t="t" r="r" b="b"/>
              <a:pathLst>
                <a:path w="4161448" h="271837">
                  <a:moveTo>
                    <a:pt x="0" y="0"/>
                  </a:moveTo>
                  <a:lnTo>
                    <a:pt x="4161448" y="0"/>
                  </a:lnTo>
                  <a:lnTo>
                    <a:pt x="4161448" y="271837"/>
                  </a:lnTo>
                  <a:lnTo>
                    <a:pt x="0" y="271837"/>
                  </a:lnTo>
                  <a:close/>
                </a:path>
              </a:pathLst>
            </a:custGeom>
            <a:solidFill>
              <a:srgbClr val="EB6906"/>
            </a:solidFill>
          </p:spPr>
          <p:txBody>
            <a:bodyPr/>
            <a:lstStyle/>
            <a:p>
              <a:endParaRPr lang="es-CO"/>
            </a:p>
          </p:txBody>
        </p:sp>
      </p:grpSp>
      <p:sp>
        <p:nvSpPr>
          <p:cNvPr id="6" name="TextBox 6"/>
          <p:cNvSpPr txBox="1"/>
          <p:nvPr/>
        </p:nvSpPr>
        <p:spPr>
          <a:xfrm>
            <a:off x="1310353" y="1019175"/>
            <a:ext cx="15667295" cy="3467100"/>
          </a:xfrm>
          <a:prstGeom prst="rect">
            <a:avLst/>
          </a:prstGeom>
        </p:spPr>
        <p:txBody>
          <a:bodyPr lIns="0" tIns="0" rIns="0" bIns="0" rtlCol="0" anchor="t">
            <a:spAutoFit/>
          </a:bodyPr>
          <a:lstStyle/>
          <a:p>
            <a:pPr algn="ctr">
              <a:lnSpc>
                <a:spcPts val="6612"/>
              </a:lnSpc>
            </a:pPr>
            <a:r>
              <a:rPr lang="en-US" sz="5510" b="1" dirty="0">
                <a:solidFill>
                  <a:srgbClr val="FFFFFF"/>
                </a:solidFill>
                <a:latin typeface="Montserrat Bold"/>
                <a:ea typeface="Montserrat Bold"/>
                <a:cs typeface="Montserrat Bold"/>
                <a:sym typeface="Montserrat Bold"/>
              </a:rPr>
              <a:t>ACI MEDELLÍN:</a:t>
            </a:r>
          </a:p>
          <a:p>
            <a:pPr algn="ctr">
              <a:lnSpc>
                <a:spcPts val="6612"/>
              </a:lnSpc>
            </a:pPr>
            <a:r>
              <a:rPr lang="en-US" sz="5510" b="1" dirty="0">
                <a:solidFill>
                  <a:srgbClr val="FFFFFF"/>
                </a:solidFill>
                <a:latin typeface="Montserrat Bold"/>
                <a:ea typeface="Montserrat Bold"/>
                <a:cs typeface="Montserrat Bold"/>
                <a:sym typeface="Montserrat Bold"/>
              </a:rPr>
              <a:t>LA DIPLOMACIA AL SERVICIO DEL DESARROLLO</a:t>
            </a:r>
          </a:p>
          <a:p>
            <a:pPr algn="ctr">
              <a:lnSpc>
                <a:spcPts val="7452"/>
              </a:lnSpc>
            </a:pPr>
            <a:endParaRPr lang="en-US" sz="5510" b="1" dirty="0">
              <a:solidFill>
                <a:srgbClr val="FFFFFF"/>
              </a:solidFill>
              <a:latin typeface="Montserrat Bold"/>
              <a:ea typeface="Montserrat Bold"/>
              <a:cs typeface="Montserrat Bold"/>
              <a:sym typeface="Montserrat Bold"/>
            </a:endParaRPr>
          </a:p>
        </p:txBody>
      </p:sp>
      <p:sp>
        <p:nvSpPr>
          <p:cNvPr id="7" name="TextBox 7"/>
          <p:cNvSpPr txBox="1"/>
          <p:nvPr/>
        </p:nvSpPr>
        <p:spPr>
          <a:xfrm>
            <a:off x="2421066" y="4311011"/>
            <a:ext cx="14063485" cy="2806134"/>
          </a:xfrm>
          <a:prstGeom prst="rect">
            <a:avLst/>
          </a:prstGeom>
        </p:spPr>
        <p:txBody>
          <a:bodyPr lIns="0" tIns="0" rIns="0" bIns="0" rtlCol="0" anchor="t">
            <a:spAutoFit/>
          </a:bodyPr>
          <a:lstStyle/>
          <a:p>
            <a:pPr marL="851157" lvl="1" indent="-425579" algn="just">
              <a:lnSpc>
                <a:spcPts val="3634"/>
              </a:lnSpc>
              <a:buFont typeface="Arial"/>
              <a:buChar char="•"/>
            </a:pPr>
            <a:r>
              <a:rPr lang="en-US" sz="3942" dirty="0">
                <a:solidFill>
                  <a:srgbClr val="FFFFFF"/>
                </a:solidFill>
                <a:latin typeface="Arial"/>
                <a:ea typeface="Arial"/>
                <a:cs typeface="Arial"/>
                <a:sym typeface="Arial"/>
              </a:rPr>
              <a:t>Más de 20 </a:t>
            </a:r>
            <a:r>
              <a:rPr lang="en-US" sz="3942" dirty="0" err="1">
                <a:solidFill>
                  <a:srgbClr val="FFFFFF"/>
                </a:solidFill>
                <a:latin typeface="Arial"/>
                <a:ea typeface="Arial"/>
                <a:cs typeface="Arial"/>
                <a:sym typeface="Arial"/>
              </a:rPr>
              <a:t>años</a:t>
            </a:r>
            <a:r>
              <a:rPr lang="en-US" sz="3942" dirty="0">
                <a:solidFill>
                  <a:srgbClr val="FFFFFF"/>
                </a:solidFill>
                <a:latin typeface="Arial"/>
                <a:ea typeface="Arial"/>
                <a:cs typeface="Arial"/>
                <a:sym typeface="Arial"/>
              </a:rPr>
              <a:t> </a:t>
            </a:r>
            <a:r>
              <a:rPr lang="en-US" sz="3942" dirty="0" err="1">
                <a:solidFill>
                  <a:srgbClr val="FFFFFF"/>
                </a:solidFill>
                <a:latin typeface="Arial"/>
                <a:ea typeface="Arial"/>
                <a:cs typeface="Arial"/>
                <a:sym typeface="Arial"/>
              </a:rPr>
              <a:t>conectando</a:t>
            </a:r>
            <a:r>
              <a:rPr lang="en-US" sz="3942" dirty="0">
                <a:solidFill>
                  <a:srgbClr val="FFFFFF"/>
                </a:solidFill>
                <a:latin typeface="Arial"/>
                <a:ea typeface="Arial"/>
                <a:cs typeface="Arial"/>
                <a:sym typeface="Arial"/>
              </a:rPr>
              <a:t> Medellín con el </a:t>
            </a:r>
            <a:r>
              <a:rPr lang="en-US" sz="3942" dirty="0" err="1">
                <a:solidFill>
                  <a:srgbClr val="FFFFFF"/>
                </a:solidFill>
                <a:latin typeface="Arial"/>
                <a:ea typeface="Arial"/>
                <a:cs typeface="Arial"/>
                <a:sym typeface="Arial"/>
              </a:rPr>
              <a:t>mundo</a:t>
            </a:r>
            <a:endParaRPr lang="en-US" sz="3942" dirty="0">
              <a:solidFill>
                <a:srgbClr val="FFFFFF"/>
              </a:solidFill>
              <a:latin typeface="Arial"/>
              <a:ea typeface="Arial"/>
              <a:cs typeface="Arial"/>
              <a:sym typeface="Arial"/>
            </a:endParaRPr>
          </a:p>
          <a:p>
            <a:pPr marL="851157" lvl="1" indent="-425579" algn="just">
              <a:lnSpc>
                <a:spcPts val="3634"/>
              </a:lnSpc>
              <a:buFont typeface="Arial"/>
              <a:buChar char="•"/>
            </a:pPr>
            <a:r>
              <a:rPr lang="en-US" sz="3942" dirty="0">
                <a:solidFill>
                  <a:srgbClr val="FFFFFF"/>
                </a:solidFill>
                <a:latin typeface="Arial"/>
                <a:ea typeface="Arial"/>
                <a:cs typeface="Arial"/>
                <a:sym typeface="Arial"/>
              </a:rPr>
              <a:t>Cooperación </a:t>
            </a:r>
            <a:r>
              <a:rPr lang="en-US" sz="3942" dirty="0" err="1">
                <a:solidFill>
                  <a:srgbClr val="FFFFFF"/>
                </a:solidFill>
                <a:latin typeface="Arial"/>
                <a:ea typeface="Arial"/>
                <a:cs typeface="Arial"/>
                <a:sym typeface="Arial"/>
              </a:rPr>
              <a:t>internacional</a:t>
            </a:r>
            <a:endParaRPr lang="en-US" sz="3942" dirty="0">
              <a:solidFill>
                <a:srgbClr val="FFFFFF"/>
              </a:solidFill>
              <a:latin typeface="Arial"/>
              <a:ea typeface="Arial"/>
              <a:cs typeface="Arial"/>
              <a:sym typeface="Arial"/>
            </a:endParaRPr>
          </a:p>
          <a:p>
            <a:pPr marL="851157" lvl="1" indent="-425579" algn="just">
              <a:lnSpc>
                <a:spcPts val="3634"/>
              </a:lnSpc>
              <a:buFont typeface="Arial"/>
              <a:buChar char="•"/>
            </a:pPr>
            <a:r>
              <a:rPr lang="en-US" sz="3942" dirty="0" err="1">
                <a:solidFill>
                  <a:srgbClr val="FFFFFF"/>
                </a:solidFill>
                <a:latin typeface="Arial"/>
                <a:ea typeface="Arial"/>
                <a:cs typeface="Arial"/>
                <a:sym typeface="Arial"/>
              </a:rPr>
              <a:t>Atracción</a:t>
            </a:r>
            <a:r>
              <a:rPr lang="en-US" sz="3942" dirty="0">
                <a:solidFill>
                  <a:srgbClr val="FFFFFF"/>
                </a:solidFill>
                <a:latin typeface="Arial"/>
                <a:ea typeface="Arial"/>
                <a:cs typeface="Arial"/>
                <a:sym typeface="Arial"/>
              </a:rPr>
              <a:t> de </a:t>
            </a:r>
            <a:r>
              <a:rPr lang="en-US" sz="3942" dirty="0" err="1">
                <a:solidFill>
                  <a:srgbClr val="FFFFFF"/>
                </a:solidFill>
                <a:latin typeface="Arial"/>
                <a:ea typeface="Arial"/>
                <a:cs typeface="Arial"/>
                <a:sym typeface="Arial"/>
              </a:rPr>
              <a:t>inversión</a:t>
            </a:r>
            <a:endParaRPr lang="en-US" sz="3942" dirty="0">
              <a:solidFill>
                <a:srgbClr val="FFFFFF"/>
              </a:solidFill>
              <a:latin typeface="Arial"/>
              <a:ea typeface="Arial"/>
              <a:cs typeface="Arial"/>
              <a:sym typeface="Arial"/>
            </a:endParaRPr>
          </a:p>
          <a:p>
            <a:pPr marL="851157" lvl="1" indent="-425579" algn="just">
              <a:lnSpc>
                <a:spcPts val="3634"/>
              </a:lnSpc>
              <a:buFont typeface="Arial"/>
              <a:buChar char="•"/>
            </a:pPr>
            <a:r>
              <a:rPr lang="en-US" sz="3942" dirty="0">
                <a:solidFill>
                  <a:srgbClr val="FFFFFF"/>
                </a:solidFill>
                <a:latin typeface="Arial"/>
                <a:ea typeface="Arial"/>
                <a:cs typeface="Arial"/>
                <a:sym typeface="Arial"/>
              </a:rPr>
              <a:t>Redes </a:t>
            </a:r>
            <a:r>
              <a:rPr lang="en-US" sz="3942" dirty="0" err="1">
                <a:solidFill>
                  <a:srgbClr val="FFFFFF"/>
                </a:solidFill>
                <a:latin typeface="Arial"/>
                <a:ea typeface="Arial"/>
                <a:cs typeface="Arial"/>
                <a:sym typeface="Arial"/>
              </a:rPr>
              <a:t>internacionales</a:t>
            </a:r>
            <a:endParaRPr lang="en-US" sz="3942" dirty="0">
              <a:solidFill>
                <a:srgbClr val="FFFFFF"/>
              </a:solidFill>
              <a:latin typeface="Arial"/>
              <a:ea typeface="Arial"/>
              <a:cs typeface="Arial"/>
              <a:sym typeface="Arial"/>
            </a:endParaRPr>
          </a:p>
          <a:p>
            <a:pPr marL="851157" lvl="1" indent="-425579" algn="just">
              <a:lnSpc>
                <a:spcPts val="3635"/>
              </a:lnSpc>
              <a:buFont typeface="Arial"/>
              <a:buChar char="•"/>
            </a:pPr>
            <a:r>
              <a:rPr lang="en-US" sz="3942" dirty="0" err="1">
                <a:solidFill>
                  <a:srgbClr val="FFFFFF"/>
                </a:solidFill>
                <a:latin typeface="Arial"/>
                <a:ea typeface="Arial"/>
                <a:cs typeface="Arial"/>
                <a:sym typeface="Arial"/>
              </a:rPr>
              <a:t>Gestión</a:t>
            </a:r>
            <a:r>
              <a:rPr lang="en-US" sz="3942" dirty="0">
                <a:solidFill>
                  <a:srgbClr val="FFFFFF"/>
                </a:solidFill>
                <a:latin typeface="Arial"/>
                <a:ea typeface="Arial"/>
                <a:cs typeface="Arial"/>
                <a:sym typeface="Arial"/>
              </a:rPr>
              <a:t> de </a:t>
            </a:r>
            <a:r>
              <a:rPr lang="en-US" sz="3942" dirty="0" err="1">
                <a:solidFill>
                  <a:srgbClr val="FFFFFF"/>
                </a:solidFill>
                <a:latin typeface="Arial"/>
                <a:ea typeface="Arial"/>
                <a:cs typeface="Arial"/>
                <a:sym typeface="Arial"/>
              </a:rPr>
              <a:t>alianzas</a:t>
            </a:r>
            <a:r>
              <a:rPr lang="en-US" sz="3942" dirty="0">
                <a:solidFill>
                  <a:srgbClr val="FFFFFF"/>
                </a:solidFill>
                <a:latin typeface="Arial"/>
                <a:ea typeface="Arial"/>
                <a:cs typeface="Arial"/>
                <a:sym typeface="Arial"/>
              </a:rPr>
              <a:t> </a:t>
            </a:r>
            <a:r>
              <a:rPr lang="en-US" sz="3942" dirty="0" err="1">
                <a:solidFill>
                  <a:srgbClr val="FFFFFF"/>
                </a:solidFill>
                <a:latin typeface="Arial"/>
                <a:ea typeface="Arial"/>
                <a:cs typeface="Arial"/>
                <a:sym typeface="Arial"/>
              </a:rPr>
              <a:t>estratégicas</a:t>
            </a:r>
            <a:endParaRPr lang="en-US" sz="3942" dirty="0">
              <a:solidFill>
                <a:srgbClr val="FFFFFF"/>
              </a:solidFill>
              <a:latin typeface="Arial"/>
              <a:ea typeface="Arial"/>
              <a:cs typeface="Arial"/>
              <a:sym typeface="Arial"/>
            </a:endParaRPr>
          </a:p>
          <a:p>
            <a:pPr algn="ctr">
              <a:lnSpc>
                <a:spcPts val="3635"/>
              </a:lnSpc>
            </a:pPr>
            <a:endParaRPr lang="en-US" sz="3942" dirty="0">
              <a:solidFill>
                <a:srgbClr val="FFFFFF"/>
              </a:solidFill>
              <a:latin typeface="Arial"/>
              <a:ea typeface="Arial"/>
              <a:cs typeface="Arial"/>
              <a:sym typeface="Arial"/>
            </a:endParaRPr>
          </a:p>
        </p:txBody>
      </p:sp>
      <p:sp>
        <p:nvSpPr>
          <p:cNvPr id="8" name="Freeform 8"/>
          <p:cNvSpPr/>
          <p:nvPr/>
        </p:nvSpPr>
        <p:spPr>
          <a:xfrm>
            <a:off x="0" y="-1057469"/>
            <a:ext cx="1785045" cy="2453326"/>
          </a:xfrm>
          <a:custGeom>
            <a:avLst/>
            <a:gdLst/>
            <a:ahLst/>
            <a:cxnLst/>
            <a:rect l="l" t="t" r="r" b="b"/>
            <a:pathLst>
              <a:path w="1785045" h="2453326">
                <a:moveTo>
                  <a:pt x="0" y="0"/>
                </a:moveTo>
                <a:lnTo>
                  <a:pt x="1785045" y="0"/>
                </a:lnTo>
                <a:lnTo>
                  <a:pt x="1785045" y="2453327"/>
                </a:lnTo>
                <a:lnTo>
                  <a:pt x="0" y="245332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s-CO"/>
          </a:p>
        </p:txBody>
      </p:sp>
      <p:sp>
        <p:nvSpPr>
          <p:cNvPr id="9" name="TextBox 9"/>
          <p:cNvSpPr txBox="1"/>
          <p:nvPr/>
        </p:nvSpPr>
        <p:spPr>
          <a:xfrm>
            <a:off x="3187647" y="8135414"/>
            <a:ext cx="12530322" cy="341376"/>
          </a:xfrm>
          <a:prstGeom prst="rect">
            <a:avLst/>
          </a:prstGeom>
        </p:spPr>
        <p:txBody>
          <a:bodyPr lIns="0" tIns="0" rIns="0" bIns="0" rtlCol="0" anchor="t">
            <a:spAutoFit/>
          </a:bodyPr>
          <a:lstStyle/>
          <a:p>
            <a:pPr algn="ctr">
              <a:lnSpc>
                <a:spcPts val="2591"/>
              </a:lnSpc>
              <a:spcBef>
                <a:spcPct val="0"/>
              </a:spcBef>
            </a:pPr>
            <a:r>
              <a:rPr lang="en-US" sz="2399" b="1">
                <a:solidFill>
                  <a:srgbClr val="FFFFFF"/>
                </a:solidFill>
                <a:latin typeface="Arial Bold"/>
                <a:ea typeface="Arial Bold"/>
                <a:cs typeface="Arial Bold"/>
                <a:sym typeface="Arial Bold"/>
              </a:rPr>
              <a:t>Nuestro papel: convertir oportunidades internacionales en proyectos para la ciudad.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395337" y="455472"/>
            <a:ext cx="1580231" cy="1489356"/>
            <a:chOff x="0" y="0"/>
            <a:chExt cx="2106974" cy="1985808"/>
          </a:xfrm>
        </p:grpSpPr>
        <p:sp>
          <p:nvSpPr>
            <p:cNvPr id="3" name="Freeform 3"/>
            <p:cNvSpPr/>
            <p:nvPr/>
          </p:nvSpPr>
          <p:spPr>
            <a:xfrm>
              <a:off x="0" y="0"/>
              <a:ext cx="2106930" cy="1985772"/>
            </a:xfrm>
            <a:custGeom>
              <a:avLst/>
              <a:gdLst/>
              <a:ahLst/>
              <a:cxnLst/>
              <a:rect l="l" t="t" r="r" b="b"/>
              <a:pathLst>
                <a:path w="2106930" h="1985772">
                  <a:moveTo>
                    <a:pt x="0" y="0"/>
                  </a:moveTo>
                  <a:lnTo>
                    <a:pt x="2106930" y="0"/>
                  </a:lnTo>
                  <a:lnTo>
                    <a:pt x="2106930" y="1985772"/>
                  </a:lnTo>
                  <a:lnTo>
                    <a:pt x="0" y="1985772"/>
                  </a:lnTo>
                  <a:lnTo>
                    <a:pt x="0" y="0"/>
                  </a:lnTo>
                  <a:close/>
                </a:path>
              </a:pathLst>
            </a:custGeom>
            <a:blipFill>
              <a:blip r:embed="rId3"/>
              <a:stretch>
                <a:fillRect r="-2" b="-171"/>
              </a:stretch>
            </a:blipFill>
          </p:spPr>
          <p:txBody>
            <a:bodyPr/>
            <a:lstStyle/>
            <a:p>
              <a:endParaRPr lang="es-CO"/>
            </a:p>
          </p:txBody>
        </p:sp>
      </p:grpSp>
      <p:grpSp>
        <p:nvGrpSpPr>
          <p:cNvPr id="4" name="Group 4"/>
          <p:cNvGrpSpPr/>
          <p:nvPr/>
        </p:nvGrpSpPr>
        <p:grpSpPr>
          <a:xfrm>
            <a:off x="937139" y="1662706"/>
            <a:ext cx="5340166" cy="2226703"/>
            <a:chOff x="0" y="0"/>
            <a:chExt cx="5549242" cy="2313882"/>
          </a:xfrm>
        </p:grpSpPr>
        <p:sp>
          <p:nvSpPr>
            <p:cNvPr id="5" name="Freeform 5"/>
            <p:cNvSpPr/>
            <p:nvPr/>
          </p:nvSpPr>
          <p:spPr>
            <a:xfrm>
              <a:off x="0" y="0"/>
              <a:ext cx="5549265" cy="2313813"/>
            </a:xfrm>
            <a:custGeom>
              <a:avLst/>
              <a:gdLst/>
              <a:ahLst/>
              <a:cxnLst/>
              <a:rect l="l" t="t" r="r" b="b"/>
              <a:pathLst>
                <a:path w="5549265" h="2313813">
                  <a:moveTo>
                    <a:pt x="0" y="345821"/>
                  </a:moveTo>
                  <a:cubicBezTo>
                    <a:pt x="0" y="154813"/>
                    <a:pt x="154813" y="0"/>
                    <a:pt x="345821" y="0"/>
                  </a:cubicBezTo>
                  <a:lnTo>
                    <a:pt x="5203444" y="0"/>
                  </a:lnTo>
                  <a:cubicBezTo>
                    <a:pt x="5394452" y="0"/>
                    <a:pt x="5549265" y="154813"/>
                    <a:pt x="5549265" y="345821"/>
                  </a:cubicBezTo>
                  <a:lnTo>
                    <a:pt x="5549265" y="1967992"/>
                  </a:lnTo>
                  <a:cubicBezTo>
                    <a:pt x="5549265" y="2159000"/>
                    <a:pt x="5394452" y="2313813"/>
                    <a:pt x="5203444" y="2313813"/>
                  </a:cubicBezTo>
                  <a:lnTo>
                    <a:pt x="345821" y="2313813"/>
                  </a:lnTo>
                  <a:cubicBezTo>
                    <a:pt x="154813" y="2313940"/>
                    <a:pt x="0" y="2159000"/>
                    <a:pt x="0" y="1967992"/>
                  </a:cubicBezTo>
                  <a:close/>
                </a:path>
              </a:pathLst>
            </a:custGeom>
            <a:solidFill>
              <a:srgbClr val="00263C"/>
            </a:solidFill>
          </p:spPr>
          <p:txBody>
            <a:bodyPr/>
            <a:lstStyle/>
            <a:p>
              <a:endParaRPr lang="es-CO"/>
            </a:p>
          </p:txBody>
        </p:sp>
      </p:grpSp>
      <p:grpSp>
        <p:nvGrpSpPr>
          <p:cNvPr id="6" name="Group 6"/>
          <p:cNvGrpSpPr/>
          <p:nvPr/>
        </p:nvGrpSpPr>
        <p:grpSpPr>
          <a:xfrm>
            <a:off x="1028700" y="4483552"/>
            <a:ext cx="5157044" cy="2150346"/>
            <a:chOff x="0" y="0"/>
            <a:chExt cx="5549242" cy="2313882"/>
          </a:xfrm>
        </p:grpSpPr>
        <p:sp>
          <p:nvSpPr>
            <p:cNvPr id="7" name="Freeform 7"/>
            <p:cNvSpPr/>
            <p:nvPr/>
          </p:nvSpPr>
          <p:spPr>
            <a:xfrm>
              <a:off x="0" y="0"/>
              <a:ext cx="5549265" cy="2313813"/>
            </a:xfrm>
            <a:custGeom>
              <a:avLst/>
              <a:gdLst/>
              <a:ahLst/>
              <a:cxnLst/>
              <a:rect l="l" t="t" r="r" b="b"/>
              <a:pathLst>
                <a:path w="5549265" h="2313813">
                  <a:moveTo>
                    <a:pt x="0" y="345821"/>
                  </a:moveTo>
                  <a:cubicBezTo>
                    <a:pt x="0" y="154813"/>
                    <a:pt x="154813" y="0"/>
                    <a:pt x="345821" y="0"/>
                  </a:cubicBezTo>
                  <a:lnTo>
                    <a:pt x="5203444" y="0"/>
                  </a:lnTo>
                  <a:cubicBezTo>
                    <a:pt x="5394452" y="0"/>
                    <a:pt x="5549265" y="154813"/>
                    <a:pt x="5549265" y="345821"/>
                  </a:cubicBezTo>
                  <a:lnTo>
                    <a:pt x="5549265" y="1967992"/>
                  </a:lnTo>
                  <a:cubicBezTo>
                    <a:pt x="5549265" y="2159000"/>
                    <a:pt x="5394452" y="2313813"/>
                    <a:pt x="5203444" y="2313813"/>
                  </a:cubicBezTo>
                  <a:lnTo>
                    <a:pt x="345821" y="2313813"/>
                  </a:lnTo>
                  <a:cubicBezTo>
                    <a:pt x="154813" y="2313940"/>
                    <a:pt x="0" y="2159000"/>
                    <a:pt x="0" y="1967992"/>
                  </a:cubicBezTo>
                  <a:close/>
                </a:path>
              </a:pathLst>
            </a:custGeom>
            <a:solidFill>
              <a:srgbClr val="EB6906"/>
            </a:solidFill>
          </p:spPr>
          <p:txBody>
            <a:bodyPr/>
            <a:lstStyle/>
            <a:p>
              <a:endParaRPr lang="es-CO"/>
            </a:p>
          </p:txBody>
        </p:sp>
      </p:grpSp>
      <p:grpSp>
        <p:nvGrpSpPr>
          <p:cNvPr id="8" name="Group 8"/>
          <p:cNvGrpSpPr/>
          <p:nvPr/>
        </p:nvGrpSpPr>
        <p:grpSpPr>
          <a:xfrm>
            <a:off x="937139" y="7272649"/>
            <a:ext cx="5157044" cy="2150346"/>
            <a:chOff x="0" y="0"/>
            <a:chExt cx="5549242" cy="2313882"/>
          </a:xfrm>
        </p:grpSpPr>
        <p:sp>
          <p:nvSpPr>
            <p:cNvPr id="9" name="Freeform 9"/>
            <p:cNvSpPr/>
            <p:nvPr/>
          </p:nvSpPr>
          <p:spPr>
            <a:xfrm>
              <a:off x="0" y="0"/>
              <a:ext cx="5549265" cy="2313813"/>
            </a:xfrm>
            <a:custGeom>
              <a:avLst/>
              <a:gdLst/>
              <a:ahLst/>
              <a:cxnLst/>
              <a:rect l="l" t="t" r="r" b="b"/>
              <a:pathLst>
                <a:path w="5549265" h="2313813">
                  <a:moveTo>
                    <a:pt x="0" y="345821"/>
                  </a:moveTo>
                  <a:cubicBezTo>
                    <a:pt x="0" y="154813"/>
                    <a:pt x="154813" y="0"/>
                    <a:pt x="345821" y="0"/>
                  </a:cubicBezTo>
                  <a:lnTo>
                    <a:pt x="5203444" y="0"/>
                  </a:lnTo>
                  <a:cubicBezTo>
                    <a:pt x="5394452" y="0"/>
                    <a:pt x="5549265" y="154813"/>
                    <a:pt x="5549265" y="345821"/>
                  </a:cubicBezTo>
                  <a:lnTo>
                    <a:pt x="5549265" y="1967992"/>
                  </a:lnTo>
                  <a:cubicBezTo>
                    <a:pt x="5549265" y="2159000"/>
                    <a:pt x="5394452" y="2313813"/>
                    <a:pt x="5203444" y="2313813"/>
                  </a:cubicBezTo>
                  <a:lnTo>
                    <a:pt x="345821" y="2313813"/>
                  </a:lnTo>
                  <a:cubicBezTo>
                    <a:pt x="154813" y="2313940"/>
                    <a:pt x="0" y="2159000"/>
                    <a:pt x="0" y="1967992"/>
                  </a:cubicBezTo>
                  <a:close/>
                </a:path>
              </a:pathLst>
            </a:custGeom>
            <a:solidFill>
              <a:srgbClr val="00263C"/>
            </a:solidFill>
          </p:spPr>
          <p:txBody>
            <a:bodyPr/>
            <a:lstStyle/>
            <a:p>
              <a:endParaRPr lang="es-CO"/>
            </a:p>
          </p:txBody>
        </p:sp>
      </p:grpSp>
      <p:sp>
        <p:nvSpPr>
          <p:cNvPr id="10" name="Freeform 10"/>
          <p:cNvSpPr/>
          <p:nvPr/>
        </p:nvSpPr>
        <p:spPr>
          <a:xfrm>
            <a:off x="7876627" y="2776057"/>
            <a:ext cx="7761894" cy="5183220"/>
          </a:xfrm>
          <a:custGeom>
            <a:avLst/>
            <a:gdLst/>
            <a:ahLst/>
            <a:cxnLst/>
            <a:rect l="l" t="t" r="r" b="b"/>
            <a:pathLst>
              <a:path w="7761894" h="5183220">
                <a:moveTo>
                  <a:pt x="0" y="0"/>
                </a:moveTo>
                <a:lnTo>
                  <a:pt x="7761893" y="0"/>
                </a:lnTo>
                <a:lnTo>
                  <a:pt x="7761893" y="5183220"/>
                </a:lnTo>
                <a:lnTo>
                  <a:pt x="0" y="5183220"/>
                </a:lnTo>
                <a:lnTo>
                  <a:pt x="0" y="0"/>
                </a:lnTo>
                <a:close/>
              </a:path>
            </a:pathLst>
          </a:custGeom>
          <a:blipFill>
            <a:blip r:embed="rId4"/>
            <a:stretch>
              <a:fillRect/>
            </a:stretch>
          </a:blipFill>
        </p:spPr>
        <p:txBody>
          <a:bodyPr/>
          <a:lstStyle/>
          <a:p>
            <a:endParaRPr lang="es-CO"/>
          </a:p>
        </p:txBody>
      </p:sp>
      <p:sp>
        <p:nvSpPr>
          <p:cNvPr id="11" name="TextBox 11"/>
          <p:cNvSpPr txBox="1"/>
          <p:nvPr/>
        </p:nvSpPr>
        <p:spPr>
          <a:xfrm>
            <a:off x="1363843" y="2007052"/>
            <a:ext cx="4486758" cy="1609725"/>
          </a:xfrm>
          <a:prstGeom prst="rect">
            <a:avLst/>
          </a:prstGeom>
        </p:spPr>
        <p:txBody>
          <a:bodyPr lIns="0" tIns="0" rIns="0" bIns="0" rtlCol="0" anchor="t">
            <a:spAutoFit/>
          </a:bodyPr>
          <a:lstStyle/>
          <a:p>
            <a:pPr algn="ctr">
              <a:lnSpc>
                <a:spcPts val="3183"/>
              </a:lnSpc>
            </a:pPr>
            <a:r>
              <a:rPr lang="en-US" sz="2652" b="1" dirty="0" err="1">
                <a:solidFill>
                  <a:srgbClr val="FFFFFF"/>
                </a:solidFill>
                <a:latin typeface="Arial"/>
                <a:ea typeface="Arial"/>
                <a:cs typeface="Arial"/>
                <a:sym typeface="Arial"/>
              </a:rPr>
              <a:t>Cooperante</a:t>
            </a:r>
            <a:r>
              <a:rPr lang="en-US" sz="2652" dirty="0">
                <a:solidFill>
                  <a:srgbClr val="FFFFFF"/>
                </a:solidFill>
                <a:latin typeface="Arial"/>
                <a:ea typeface="Arial"/>
                <a:cs typeface="Arial"/>
                <a:sym typeface="Arial"/>
              </a:rPr>
              <a:t>: </a:t>
            </a:r>
          </a:p>
          <a:p>
            <a:pPr algn="ctr">
              <a:lnSpc>
                <a:spcPts val="3183"/>
              </a:lnSpc>
            </a:pPr>
            <a:r>
              <a:rPr lang="en-US" sz="2652" dirty="0" err="1">
                <a:solidFill>
                  <a:srgbClr val="FFFFFF"/>
                </a:solidFill>
                <a:latin typeface="Arial"/>
                <a:ea typeface="Arial"/>
                <a:cs typeface="Arial"/>
                <a:sym typeface="Arial"/>
              </a:rPr>
              <a:t>Ministerio</a:t>
            </a:r>
            <a:r>
              <a:rPr lang="en-US" sz="2652" dirty="0">
                <a:solidFill>
                  <a:srgbClr val="FFFFFF"/>
                </a:solidFill>
                <a:latin typeface="Arial"/>
                <a:ea typeface="Arial"/>
                <a:cs typeface="Arial"/>
                <a:sym typeface="Arial"/>
              </a:rPr>
              <a:t> de Tierras, </a:t>
            </a:r>
            <a:r>
              <a:rPr lang="en-US" sz="2652" dirty="0" err="1">
                <a:solidFill>
                  <a:srgbClr val="FFFFFF"/>
                </a:solidFill>
                <a:latin typeface="Arial"/>
                <a:ea typeface="Arial"/>
                <a:cs typeface="Arial"/>
                <a:sym typeface="Arial"/>
              </a:rPr>
              <a:t>Infraestructura</a:t>
            </a:r>
            <a:r>
              <a:rPr lang="en-US" sz="2652" dirty="0">
                <a:solidFill>
                  <a:srgbClr val="FFFFFF"/>
                </a:solidFill>
                <a:latin typeface="Arial"/>
                <a:ea typeface="Arial"/>
                <a:cs typeface="Arial"/>
                <a:sym typeface="Arial"/>
              </a:rPr>
              <a:t> y Transporte de Corea (MOLIT)</a:t>
            </a:r>
          </a:p>
        </p:txBody>
      </p:sp>
      <p:sp>
        <p:nvSpPr>
          <p:cNvPr id="12" name="TextBox 12"/>
          <p:cNvSpPr txBox="1"/>
          <p:nvPr/>
        </p:nvSpPr>
        <p:spPr>
          <a:xfrm>
            <a:off x="1867720" y="7681072"/>
            <a:ext cx="3295881" cy="1323975"/>
          </a:xfrm>
          <a:prstGeom prst="rect">
            <a:avLst/>
          </a:prstGeom>
        </p:spPr>
        <p:txBody>
          <a:bodyPr lIns="0" tIns="0" rIns="0" bIns="0" rtlCol="0" anchor="t">
            <a:spAutoFit/>
          </a:bodyPr>
          <a:lstStyle/>
          <a:p>
            <a:pPr algn="ctr">
              <a:lnSpc>
                <a:spcPts val="3479"/>
              </a:lnSpc>
            </a:pPr>
            <a:r>
              <a:rPr lang="en-US" sz="2899" b="1" dirty="0">
                <a:solidFill>
                  <a:srgbClr val="FFFFFF"/>
                </a:solidFill>
                <a:latin typeface="Arial"/>
                <a:ea typeface="Arial"/>
                <a:cs typeface="Arial"/>
                <a:sym typeface="Arial"/>
              </a:rPr>
              <a:t>Monto</a:t>
            </a:r>
            <a:r>
              <a:rPr lang="en-US" sz="2899" dirty="0">
                <a:solidFill>
                  <a:srgbClr val="FFFFFF"/>
                </a:solidFill>
                <a:latin typeface="Arial"/>
                <a:ea typeface="Arial"/>
                <a:cs typeface="Arial"/>
                <a:sym typeface="Arial"/>
              </a:rPr>
              <a:t>:</a:t>
            </a:r>
          </a:p>
          <a:p>
            <a:pPr algn="ctr">
              <a:lnSpc>
                <a:spcPts val="3479"/>
              </a:lnSpc>
            </a:pPr>
            <a:r>
              <a:rPr lang="en-US" sz="2899" dirty="0">
                <a:solidFill>
                  <a:srgbClr val="FFFFFF"/>
                </a:solidFill>
                <a:latin typeface="Arial"/>
                <a:ea typeface="Arial"/>
                <a:cs typeface="Arial"/>
                <a:sym typeface="Arial"/>
              </a:rPr>
              <a:t>USD 12 </a:t>
            </a:r>
            <a:r>
              <a:rPr lang="en-US" sz="2899" dirty="0" err="1">
                <a:solidFill>
                  <a:srgbClr val="FFFFFF"/>
                </a:solidFill>
                <a:latin typeface="Arial"/>
                <a:ea typeface="Arial"/>
                <a:cs typeface="Arial"/>
                <a:sym typeface="Arial"/>
              </a:rPr>
              <a:t>millones</a:t>
            </a:r>
            <a:endParaRPr lang="en-US" sz="2899" dirty="0">
              <a:solidFill>
                <a:srgbClr val="FFFFFF"/>
              </a:solidFill>
              <a:latin typeface="Arial"/>
              <a:ea typeface="Arial"/>
              <a:cs typeface="Arial"/>
              <a:sym typeface="Arial"/>
            </a:endParaRPr>
          </a:p>
          <a:p>
            <a:pPr algn="ctr">
              <a:lnSpc>
                <a:spcPts val="3479"/>
              </a:lnSpc>
            </a:pPr>
            <a:endParaRPr lang="en-US" sz="2899" dirty="0">
              <a:solidFill>
                <a:srgbClr val="FFFFFF"/>
              </a:solidFill>
              <a:latin typeface="Arial"/>
              <a:ea typeface="Arial"/>
              <a:cs typeface="Arial"/>
              <a:sym typeface="Arial"/>
            </a:endParaRPr>
          </a:p>
        </p:txBody>
      </p:sp>
      <p:sp>
        <p:nvSpPr>
          <p:cNvPr id="13" name="TextBox 13"/>
          <p:cNvSpPr txBox="1"/>
          <p:nvPr/>
        </p:nvSpPr>
        <p:spPr>
          <a:xfrm>
            <a:off x="1272281" y="4678031"/>
            <a:ext cx="4186599" cy="1398353"/>
          </a:xfrm>
          <a:prstGeom prst="rect">
            <a:avLst/>
          </a:prstGeom>
        </p:spPr>
        <p:txBody>
          <a:bodyPr lIns="0" tIns="0" rIns="0" bIns="0" rtlCol="0" anchor="t">
            <a:spAutoFit/>
          </a:bodyPr>
          <a:lstStyle/>
          <a:p>
            <a:pPr algn="ctr">
              <a:lnSpc>
                <a:spcPts val="3658"/>
              </a:lnSpc>
            </a:pPr>
            <a:r>
              <a:rPr lang="en-US" sz="3048" b="1" dirty="0">
                <a:solidFill>
                  <a:srgbClr val="FFFFFF"/>
                </a:solidFill>
                <a:latin typeface="Arial"/>
                <a:ea typeface="Arial"/>
                <a:cs typeface="Arial"/>
                <a:sym typeface="Arial"/>
              </a:rPr>
              <a:t>Estado</a:t>
            </a:r>
            <a:r>
              <a:rPr lang="en-US" sz="3048" dirty="0">
                <a:solidFill>
                  <a:srgbClr val="FFFFFF"/>
                </a:solidFill>
                <a:latin typeface="Arial"/>
                <a:ea typeface="Arial"/>
                <a:cs typeface="Arial"/>
                <a:sym typeface="Arial"/>
              </a:rPr>
              <a:t>:</a:t>
            </a:r>
          </a:p>
          <a:p>
            <a:pPr algn="ctr">
              <a:lnSpc>
                <a:spcPts val="3658"/>
              </a:lnSpc>
            </a:pPr>
            <a:r>
              <a:rPr lang="en-US" sz="3048" dirty="0">
                <a:solidFill>
                  <a:srgbClr val="FFFFFF"/>
                </a:solidFill>
                <a:latin typeface="Arial"/>
                <a:ea typeface="Arial"/>
                <a:cs typeface="Arial"/>
                <a:sym typeface="Arial"/>
              </a:rPr>
              <a:t>Implementado y </a:t>
            </a:r>
            <a:r>
              <a:rPr lang="en-US" sz="3048" dirty="0" err="1">
                <a:solidFill>
                  <a:srgbClr val="FFFFFF"/>
                </a:solidFill>
                <a:latin typeface="Arial"/>
                <a:ea typeface="Arial"/>
                <a:cs typeface="Arial"/>
                <a:sym typeface="Arial"/>
              </a:rPr>
              <a:t>en</a:t>
            </a:r>
            <a:r>
              <a:rPr lang="en-US" sz="3048" dirty="0">
                <a:solidFill>
                  <a:srgbClr val="FFFFFF"/>
                </a:solidFill>
                <a:latin typeface="Arial"/>
                <a:ea typeface="Arial"/>
                <a:cs typeface="Arial"/>
                <a:sym typeface="Arial"/>
              </a:rPr>
              <a:t> </a:t>
            </a:r>
            <a:r>
              <a:rPr lang="en-US" sz="3048" dirty="0" err="1">
                <a:solidFill>
                  <a:srgbClr val="FFFFFF"/>
                </a:solidFill>
                <a:latin typeface="Arial"/>
                <a:ea typeface="Arial"/>
                <a:cs typeface="Arial"/>
                <a:sym typeface="Arial"/>
              </a:rPr>
              <a:t>expansión</a:t>
            </a:r>
            <a:endParaRPr lang="en-US" sz="3048" dirty="0">
              <a:solidFill>
                <a:srgbClr val="FFFFFF"/>
              </a:solidFill>
              <a:latin typeface="Arial"/>
              <a:ea typeface="Arial"/>
              <a:cs typeface="Arial"/>
              <a:sym typeface="Arial"/>
            </a:endParaRPr>
          </a:p>
        </p:txBody>
      </p:sp>
      <p:sp>
        <p:nvSpPr>
          <p:cNvPr id="14" name="TextBox 14"/>
          <p:cNvSpPr txBox="1"/>
          <p:nvPr/>
        </p:nvSpPr>
        <p:spPr>
          <a:xfrm>
            <a:off x="452009" y="455472"/>
            <a:ext cx="15634996" cy="1257300"/>
          </a:xfrm>
          <a:prstGeom prst="rect">
            <a:avLst/>
          </a:prstGeom>
        </p:spPr>
        <p:txBody>
          <a:bodyPr lIns="0" tIns="0" rIns="0" bIns="0" rtlCol="0" anchor="t">
            <a:spAutoFit/>
          </a:bodyPr>
          <a:lstStyle/>
          <a:p>
            <a:pPr algn="ctr">
              <a:lnSpc>
                <a:spcPts val="4956"/>
              </a:lnSpc>
            </a:pPr>
            <a:r>
              <a:rPr lang="en-US" sz="4130" b="1">
                <a:solidFill>
                  <a:srgbClr val="00263C"/>
                </a:solidFill>
                <a:latin typeface="Montserrat Bold"/>
                <a:ea typeface="Montserrat Bold"/>
                <a:cs typeface="Montserrat Bold"/>
                <a:sym typeface="Montserrat Bold"/>
              </a:rPr>
              <a:t>CENTRO INTEGRADO DE TRÁFICO Y TRANSPORTE (CITRA)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184150"/>
            <a:ext cx="18288000" cy="10299812"/>
            <a:chOff x="0" y="0"/>
            <a:chExt cx="24384000" cy="13733082"/>
          </a:xfrm>
        </p:grpSpPr>
        <p:sp>
          <p:nvSpPr>
            <p:cNvPr id="3" name="Freeform 3"/>
            <p:cNvSpPr/>
            <p:nvPr/>
          </p:nvSpPr>
          <p:spPr>
            <a:xfrm>
              <a:off x="0" y="0"/>
              <a:ext cx="24384000" cy="13733145"/>
            </a:xfrm>
            <a:custGeom>
              <a:avLst/>
              <a:gdLst/>
              <a:ahLst/>
              <a:cxnLst/>
              <a:rect l="l" t="t" r="r" b="b"/>
              <a:pathLst>
                <a:path w="24384000" h="13733145">
                  <a:moveTo>
                    <a:pt x="0" y="0"/>
                  </a:moveTo>
                  <a:lnTo>
                    <a:pt x="24384000" y="0"/>
                  </a:lnTo>
                  <a:lnTo>
                    <a:pt x="24384000" y="13733145"/>
                  </a:lnTo>
                  <a:lnTo>
                    <a:pt x="0" y="13733145"/>
                  </a:lnTo>
                  <a:lnTo>
                    <a:pt x="0" y="0"/>
                  </a:lnTo>
                  <a:close/>
                </a:path>
              </a:pathLst>
            </a:custGeom>
            <a:blipFill>
              <a:blip r:embed="rId3"/>
              <a:stretch>
                <a:fillRect l="-17830" r="-98875" b="-5825"/>
              </a:stretch>
            </a:blipFill>
          </p:spPr>
          <p:txBody>
            <a:bodyPr/>
            <a:lstStyle/>
            <a:p>
              <a:endParaRPr lang="es-CO"/>
            </a:p>
          </p:txBody>
        </p:sp>
      </p:grpSp>
      <p:grpSp>
        <p:nvGrpSpPr>
          <p:cNvPr id="4" name="Group 4"/>
          <p:cNvGrpSpPr/>
          <p:nvPr/>
        </p:nvGrpSpPr>
        <p:grpSpPr>
          <a:xfrm>
            <a:off x="646632" y="2400040"/>
            <a:ext cx="3375395" cy="2166820"/>
            <a:chOff x="0" y="0"/>
            <a:chExt cx="4423553" cy="2839681"/>
          </a:xfrm>
        </p:grpSpPr>
        <p:sp>
          <p:nvSpPr>
            <p:cNvPr id="5" name="Freeform 5"/>
            <p:cNvSpPr/>
            <p:nvPr/>
          </p:nvSpPr>
          <p:spPr>
            <a:xfrm>
              <a:off x="0" y="0"/>
              <a:ext cx="4423563" cy="2839757"/>
            </a:xfrm>
            <a:custGeom>
              <a:avLst/>
              <a:gdLst/>
              <a:ahLst/>
              <a:cxnLst/>
              <a:rect l="l" t="t" r="r" b="b"/>
              <a:pathLst>
                <a:path w="4423563" h="2839757">
                  <a:moveTo>
                    <a:pt x="0" y="211398"/>
                  </a:moveTo>
                  <a:cubicBezTo>
                    <a:pt x="0" y="94638"/>
                    <a:pt x="212580" y="0"/>
                    <a:pt x="474855" y="0"/>
                  </a:cubicBezTo>
                  <a:lnTo>
                    <a:pt x="3948709" y="0"/>
                  </a:lnTo>
                  <a:cubicBezTo>
                    <a:pt x="4210983" y="0"/>
                    <a:pt x="4423563" y="94638"/>
                    <a:pt x="4423563" y="211398"/>
                  </a:cubicBezTo>
                  <a:lnTo>
                    <a:pt x="4423563" y="2628317"/>
                  </a:lnTo>
                  <a:cubicBezTo>
                    <a:pt x="4423563" y="2745078"/>
                    <a:pt x="4210983" y="2839757"/>
                    <a:pt x="3948709" y="2839757"/>
                  </a:cubicBezTo>
                  <a:lnTo>
                    <a:pt x="474855" y="2839757"/>
                  </a:lnTo>
                  <a:cubicBezTo>
                    <a:pt x="212580" y="2839657"/>
                    <a:pt x="0" y="2745020"/>
                    <a:pt x="0" y="2628317"/>
                  </a:cubicBezTo>
                  <a:close/>
                </a:path>
              </a:pathLst>
            </a:custGeom>
            <a:solidFill>
              <a:srgbClr val="00263C">
                <a:alpha val="84314"/>
              </a:srgbClr>
            </a:solidFill>
          </p:spPr>
          <p:txBody>
            <a:bodyPr/>
            <a:lstStyle/>
            <a:p>
              <a:endParaRPr lang="es-CO"/>
            </a:p>
          </p:txBody>
        </p:sp>
      </p:grpSp>
      <p:grpSp>
        <p:nvGrpSpPr>
          <p:cNvPr id="6" name="Group 6"/>
          <p:cNvGrpSpPr/>
          <p:nvPr/>
        </p:nvGrpSpPr>
        <p:grpSpPr>
          <a:xfrm>
            <a:off x="1580047" y="1631671"/>
            <a:ext cx="1393904" cy="1393904"/>
            <a:chOff x="0" y="0"/>
            <a:chExt cx="2951746" cy="2951746"/>
          </a:xfrm>
        </p:grpSpPr>
        <p:sp>
          <p:nvSpPr>
            <p:cNvPr id="7" name="Freeform 7"/>
            <p:cNvSpPr/>
            <p:nvPr/>
          </p:nvSpPr>
          <p:spPr>
            <a:xfrm>
              <a:off x="0" y="0"/>
              <a:ext cx="2951734" cy="2951734"/>
            </a:xfrm>
            <a:custGeom>
              <a:avLst/>
              <a:gdLst/>
              <a:ahLst/>
              <a:cxnLst/>
              <a:rect l="l" t="t" r="r" b="b"/>
              <a:pathLst>
                <a:path w="2951734" h="2951734">
                  <a:moveTo>
                    <a:pt x="0" y="1475867"/>
                  </a:moveTo>
                  <a:cubicBezTo>
                    <a:pt x="0" y="660781"/>
                    <a:pt x="660781" y="0"/>
                    <a:pt x="1475867" y="0"/>
                  </a:cubicBezTo>
                  <a:cubicBezTo>
                    <a:pt x="2290953" y="0"/>
                    <a:pt x="2951734" y="660781"/>
                    <a:pt x="2951734" y="1475867"/>
                  </a:cubicBezTo>
                  <a:cubicBezTo>
                    <a:pt x="2951734" y="2290953"/>
                    <a:pt x="2290953" y="2951734"/>
                    <a:pt x="1475867" y="2951734"/>
                  </a:cubicBezTo>
                  <a:cubicBezTo>
                    <a:pt x="660781" y="2951734"/>
                    <a:pt x="0" y="2290953"/>
                    <a:pt x="0" y="1475867"/>
                  </a:cubicBezTo>
                  <a:close/>
                </a:path>
              </a:pathLst>
            </a:custGeom>
            <a:solidFill>
              <a:srgbClr val="FFFFFF"/>
            </a:solidFill>
          </p:spPr>
          <p:txBody>
            <a:bodyPr/>
            <a:lstStyle/>
            <a:p>
              <a:endParaRPr lang="es-CO"/>
            </a:p>
          </p:txBody>
        </p:sp>
      </p:grpSp>
      <p:grpSp>
        <p:nvGrpSpPr>
          <p:cNvPr id="8" name="Group 8"/>
          <p:cNvGrpSpPr>
            <a:grpSpLocks noChangeAspect="1"/>
          </p:cNvGrpSpPr>
          <p:nvPr/>
        </p:nvGrpSpPr>
        <p:grpSpPr>
          <a:xfrm>
            <a:off x="19989561" y="-560528"/>
            <a:ext cx="1580230" cy="1489354"/>
            <a:chOff x="0" y="0"/>
            <a:chExt cx="2106974" cy="1985806"/>
          </a:xfrm>
        </p:grpSpPr>
        <p:sp>
          <p:nvSpPr>
            <p:cNvPr id="9" name="Freeform 9"/>
            <p:cNvSpPr/>
            <p:nvPr/>
          </p:nvSpPr>
          <p:spPr>
            <a:xfrm>
              <a:off x="0" y="0"/>
              <a:ext cx="2106930" cy="1985772"/>
            </a:xfrm>
            <a:custGeom>
              <a:avLst/>
              <a:gdLst/>
              <a:ahLst/>
              <a:cxnLst/>
              <a:rect l="l" t="t" r="r" b="b"/>
              <a:pathLst>
                <a:path w="2106930" h="1985772">
                  <a:moveTo>
                    <a:pt x="0" y="0"/>
                  </a:moveTo>
                  <a:lnTo>
                    <a:pt x="2106930" y="0"/>
                  </a:lnTo>
                  <a:lnTo>
                    <a:pt x="2106930" y="1985772"/>
                  </a:lnTo>
                  <a:lnTo>
                    <a:pt x="0" y="1985772"/>
                  </a:lnTo>
                  <a:lnTo>
                    <a:pt x="0" y="0"/>
                  </a:lnTo>
                  <a:close/>
                </a:path>
              </a:pathLst>
            </a:custGeom>
            <a:blipFill>
              <a:blip r:embed="rId4"/>
              <a:stretch>
                <a:fillRect r="-2" b="-171"/>
              </a:stretch>
            </a:blipFill>
          </p:spPr>
          <p:txBody>
            <a:bodyPr/>
            <a:lstStyle/>
            <a:p>
              <a:endParaRPr lang="es-CO"/>
            </a:p>
          </p:txBody>
        </p:sp>
      </p:grpSp>
      <p:sp>
        <p:nvSpPr>
          <p:cNvPr id="10" name="TextBox 10"/>
          <p:cNvSpPr txBox="1"/>
          <p:nvPr/>
        </p:nvSpPr>
        <p:spPr>
          <a:xfrm>
            <a:off x="1331492" y="2133361"/>
            <a:ext cx="1891014" cy="400050"/>
          </a:xfrm>
          <a:prstGeom prst="rect">
            <a:avLst/>
          </a:prstGeom>
        </p:spPr>
        <p:txBody>
          <a:bodyPr lIns="0" tIns="0" rIns="0" bIns="0" rtlCol="0" anchor="t">
            <a:spAutoFit/>
          </a:bodyPr>
          <a:lstStyle/>
          <a:p>
            <a:pPr algn="ctr">
              <a:lnSpc>
                <a:spcPts val="2940"/>
              </a:lnSpc>
            </a:pPr>
            <a:r>
              <a:rPr lang="en-US" sz="2700" b="1">
                <a:solidFill>
                  <a:srgbClr val="00263C"/>
                </a:solidFill>
                <a:latin typeface="Arial Bold"/>
                <a:ea typeface="Arial Bold"/>
                <a:cs typeface="Arial Bold"/>
                <a:sym typeface="Arial Bold"/>
              </a:rPr>
              <a:t>2016</a:t>
            </a:r>
          </a:p>
        </p:txBody>
      </p:sp>
      <p:sp>
        <p:nvSpPr>
          <p:cNvPr id="11" name="TextBox 11"/>
          <p:cNvSpPr txBox="1"/>
          <p:nvPr/>
        </p:nvSpPr>
        <p:spPr>
          <a:xfrm>
            <a:off x="1388823" y="5828923"/>
            <a:ext cx="1891014" cy="400050"/>
          </a:xfrm>
          <a:prstGeom prst="rect">
            <a:avLst/>
          </a:prstGeom>
        </p:spPr>
        <p:txBody>
          <a:bodyPr lIns="0" tIns="0" rIns="0" bIns="0" rtlCol="0" anchor="t">
            <a:spAutoFit/>
          </a:bodyPr>
          <a:lstStyle/>
          <a:p>
            <a:pPr algn="ctr">
              <a:lnSpc>
                <a:spcPts val="2940"/>
              </a:lnSpc>
            </a:pPr>
            <a:r>
              <a:rPr lang="en-US" sz="2700" b="1">
                <a:solidFill>
                  <a:srgbClr val="00263C"/>
                </a:solidFill>
                <a:latin typeface="Arial Bold"/>
                <a:ea typeface="Arial Bold"/>
                <a:cs typeface="Arial Bold"/>
                <a:sym typeface="Arial Bold"/>
              </a:rPr>
              <a:t>2019</a:t>
            </a:r>
          </a:p>
        </p:txBody>
      </p:sp>
      <p:sp>
        <p:nvSpPr>
          <p:cNvPr id="12" name="TextBox 12"/>
          <p:cNvSpPr txBox="1"/>
          <p:nvPr/>
        </p:nvSpPr>
        <p:spPr>
          <a:xfrm>
            <a:off x="845845" y="-172444"/>
            <a:ext cx="5046070" cy="841390"/>
          </a:xfrm>
          <a:prstGeom prst="rect">
            <a:avLst/>
          </a:prstGeom>
        </p:spPr>
        <p:txBody>
          <a:bodyPr lIns="0" tIns="0" rIns="0" bIns="0" rtlCol="0" anchor="t">
            <a:spAutoFit/>
          </a:bodyPr>
          <a:lstStyle/>
          <a:p>
            <a:pPr algn="l">
              <a:lnSpc>
                <a:spcPts val="4125"/>
              </a:lnSpc>
            </a:pPr>
            <a:r>
              <a:rPr lang="en-US" sz="1650">
                <a:solidFill>
                  <a:srgbClr val="D1D1D1">
                    <a:alpha val="65882"/>
                  </a:srgbClr>
                </a:solidFill>
                <a:latin typeface="Arial"/>
                <a:ea typeface="Arial"/>
                <a:cs typeface="Arial"/>
                <a:sym typeface="Arial"/>
              </a:rPr>
              <a:t>01 – AQUÍ EL MISMO TÍTULO</a:t>
            </a:r>
          </a:p>
        </p:txBody>
      </p:sp>
      <p:sp>
        <p:nvSpPr>
          <p:cNvPr id="13" name="TextBox 13"/>
          <p:cNvSpPr txBox="1"/>
          <p:nvPr/>
        </p:nvSpPr>
        <p:spPr>
          <a:xfrm>
            <a:off x="731847" y="3242190"/>
            <a:ext cx="3204965" cy="733425"/>
          </a:xfrm>
          <a:prstGeom prst="rect">
            <a:avLst/>
          </a:prstGeom>
        </p:spPr>
        <p:txBody>
          <a:bodyPr lIns="0" tIns="0" rIns="0" bIns="0" rtlCol="0" anchor="t">
            <a:spAutoFit/>
          </a:bodyPr>
          <a:lstStyle/>
          <a:p>
            <a:pPr algn="ctr">
              <a:lnSpc>
                <a:spcPts val="2879"/>
              </a:lnSpc>
              <a:spcBef>
                <a:spcPct val="0"/>
              </a:spcBef>
            </a:pPr>
            <a:r>
              <a:rPr lang="en-US" sz="2400" b="1">
                <a:solidFill>
                  <a:srgbClr val="FFFFFF"/>
                </a:solidFill>
                <a:latin typeface="Arial Bold"/>
                <a:ea typeface="Arial Bold"/>
                <a:cs typeface="Arial Bold"/>
                <a:sym typeface="Arial Bold"/>
              </a:rPr>
              <a:t>Misión técnica a Corea</a:t>
            </a:r>
          </a:p>
        </p:txBody>
      </p:sp>
      <p:grpSp>
        <p:nvGrpSpPr>
          <p:cNvPr id="14" name="Group 14"/>
          <p:cNvGrpSpPr/>
          <p:nvPr/>
        </p:nvGrpSpPr>
        <p:grpSpPr>
          <a:xfrm>
            <a:off x="4515706" y="2400040"/>
            <a:ext cx="3375395" cy="2166820"/>
            <a:chOff x="0" y="0"/>
            <a:chExt cx="4423553" cy="2839681"/>
          </a:xfrm>
        </p:grpSpPr>
        <p:sp>
          <p:nvSpPr>
            <p:cNvPr id="15" name="Freeform 15"/>
            <p:cNvSpPr/>
            <p:nvPr/>
          </p:nvSpPr>
          <p:spPr>
            <a:xfrm>
              <a:off x="0" y="0"/>
              <a:ext cx="4423563" cy="2839757"/>
            </a:xfrm>
            <a:custGeom>
              <a:avLst/>
              <a:gdLst/>
              <a:ahLst/>
              <a:cxnLst/>
              <a:rect l="l" t="t" r="r" b="b"/>
              <a:pathLst>
                <a:path w="4423563" h="2839757">
                  <a:moveTo>
                    <a:pt x="0" y="211398"/>
                  </a:moveTo>
                  <a:cubicBezTo>
                    <a:pt x="0" y="94638"/>
                    <a:pt x="212580" y="0"/>
                    <a:pt x="474855" y="0"/>
                  </a:cubicBezTo>
                  <a:lnTo>
                    <a:pt x="3948709" y="0"/>
                  </a:lnTo>
                  <a:cubicBezTo>
                    <a:pt x="4210983" y="0"/>
                    <a:pt x="4423563" y="94638"/>
                    <a:pt x="4423563" y="211398"/>
                  </a:cubicBezTo>
                  <a:lnTo>
                    <a:pt x="4423563" y="2628317"/>
                  </a:lnTo>
                  <a:cubicBezTo>
                    <a:pt x="4423563" y="2745078"/>
                    <a:pt x="4210983" y="2839757"/>
                    <a:pt x="3948709" y="2839757"/>
                  </a:cubicBezTo>
                  <a:lnTo>
                    <a:pt x="474855" y="2839757"/>
                  </a:lnTo>
                  <a:cubicBezTo>
                    <a:pt x="212580" y="2839657"/>
                    <a:pt x="0" y="2745020"/>
                    <a:pt x="0" y="2628317"/>
                  </a:cubicBezTo>
                  <a:close/>
                </a:path>
              </a:pathLst>
            </a:custGeom>
            <a:solidFill>
              <a:srgbClr val="00263C">
                <a:alpha val="84314"/>
              </a:srgbClr>
            </a:solidFill>
          </p:spPr>
          <p:txBody>
            <a:bodyPr/>
            <a:lstStyle/>
            <a:p>
              <a:endParaRPr lang="es-CO"/>
            </a:p>
          </p:txBody>
        </p:sp>
      </p:grpSp>
      <p:grpSp>
        <p:nvGrpSpPr>
          <p:cNvPr id="16" name="Group 16"/>
          <p:cNvGrpSpPr/>
          <p:nvPr/>
        </p:nvGrpSpPr>
        <p:grpSpPr>
          <a:xfrm>
            <a:off x="5421236" y="1728070"/>
            <a:ext cx="1393904" cy="1393904"/>
            <a:chOff x="0" y="0"/>
            <a:chExt cx="2951746" cy="2951746"/>
          </a:xfrm>
        </p:grpSpPr>
        <p:sp>
          <p:nvSpPr>
            <p:cNvPr id="17" name="Freeform 17"/>
            <p:cNvSpPr/>
            <p:nvPr/>
          </p:nvSpPr>
          <p:spPr>
            <a:xfrm>
              <a:off x="0" y="0"/>
              <a:ext cx="2951734" cy="2951734"/>
            </a:xfrm>
            <a:custGeom>
              <a:avLst/>
              <a:gdLst/>
              <a:ahLst/>
              <a:cxnLst/>
              <a:rect l="l" t="t" r="r" b="b"/>
              <a:pathLst>
                <a:path w="2951734" h="2951734">
                  <a:moveTo>
                    <a:pt x="0" y="1475867"/>
                  </a:moveTo>
                  <a:cubicBezTo>
                    <a:pt x="0" y="660781"/>
                    <a:pt x="660781" y="0"/>
                    <a:pt x="1475867" y="0"/>
                  </a:cubicBezTo>
                  <a:cubicBezTo>
                    <a:pt x="2290953" y="0"/>
                    <a:pt x="2951734" y="660781"/>
                    <a:pt x="2951734" y="1475867"/>
                  </a:cubicBezTo>
                  <a:cubicBezTo>
                    <a:pt x="2951734" y="2290953"/>
                    <a:pt x="2290953" y="2951734"/>
                    <a:pt x="1475867" y="2951734"/>
                  </a:cubicBezTo>
                  <a:cubicBezTo>
                    <a:pt x="660781" y="2951734"/>
                    <a:pt x="0" y="2290953"/>
                    <a:pt x="0" y="1475867"/>
                  </a:cubicBezTo>
                  <a:close/>
                </a:path>
              </a:pathLst>
            </a:custGeom>
            <a:solidFill>
              <a:srgbClr val="FFFFFF"/>
            </a:solidFill>
          </p:spPr>
          <p:txBody>
            <a:bodyPr/>
            <a:lstStyle/>
            <a:p>
              <a:endParaRPr lang="es-CO"/>
            </a:p>
          </p:txBody>
        </p:sp>
      </p:grpSp>
      <p:sp>
        <p:nvSpPr>
          <p:cNvPr id="18" name="TextBox 18"/>
          <p:cNvSpPr txBox="1"/>
          <p:nvPr/>
        </p:nvSpPr>
        <p:spPr>
          <a:xfrm>
            <a:off x="5172681" y="2133361"/>
            <a:ext cx="1891014" cy="400050"/>
          </a:xfrm>
          <a:prstGeom prst="rect">
            <a:avLst/>
          </a:prstGeom>
        </p:spPr>
        <p:txBody>
          <a:bodyPr lIns="0" tIns="0" rIns="0" bIns="0" rtlCol="0" anchor="t">
            <a:spAutoFit/>
          </a:bodyPr>
          <a:lstStyle/>
          <a:p>
            <a:pPr algn="ctr">
              <a:lnSpc>
                <a:spcPts val="2940"/>
              </a:lnSpc>
            </a:pPr>
            <a:r>
              <a:rPr lang="en-US" sz="2700" b="1">
                <a:solidFill>
                  <a:srgbClr val="00263C"/>
                </a:solidFill>
                <a:latin typeface="Arial Bold"/>
                <a:ea typeface="Arial Bold"/>
                <a:cs typeface="Arial Bold"/>
                <a:sym typeface="Arial Bold"/>
              </a:rPr>
              <a:t>2018</a:t>
            </a:r>
          </a:p>
        </p:txBody>
      </p:sp>
      <p:sp>
        <p:nvSpPr>
          <p:cNvPr id="19" name="TextBox 19"/>
          <p:cNvSpPr txBox="1"/>
          <p:nvPr/>
        </p:nvSpPr>
        <p:spPr>
          <a:xfrm>
            <a:off x="4515706" y="3317932"/>
            <a:ext cx="3204964" cy="371475"/>
          </a:xfrm>
          <a:prstGeom prst="rect">
            <a:avLst/>
          </a:prstGeom>
        </p:spPr>
        <p:txBody>
          <a:bodyPr lIns="0" tIns="0" rIns="0" bIns="0" rtlCol="0" anchor="t">
            <a:spAutoFit/>
          </a:bodyPr>
          <a:lstStyle/>
          <a:p>
            <a:pPr algn="ctr">
              <a:lnSpc>
                <a:spcPts val="2879"/>
              </a:lnSpc>
              <a:spcBef>
                <a:spcPct val="0"/>
              </a:spcBef>
            </a:pPr>
            <a:r>
              <a:rPr lang="en-US" sz="2400" b="1">
                <a:solidFill>
                  <a:srgbClr val="FFFFFF"/>
                </a:solidFill>
                <a:latin typeface="Arial Bold"/>
                <a:ea typeface="Arial Bold"/>
                <a:cs typeface="Arial Bold"/>
                <a:sym typeface="Arial Bold"/>
              </a:rPr>
              <a:t>Estudios</a:t>
            </a:r>
          </a:p>
        </p:txBody>
      </p:sp>
      <p:grpSp>
        <p:nvGrpSpPr>
          <p:cNvPr id="20" name="Group 20"/>
          <p:cNvGrpSpPr/>
          <p:nvPr/>
        </p:nvGrpSpPr>
        <p:grpSpPr>
          <a:xfrm>
            <a:off x="731847" y="6142435"/>
            <a:ext cx="3375395" cy="2166820"/>
            <a:chOff x="0" y="0"/>
            <a:chExt cx="4423553" cy="2839681"/>
          </a:xfrm>
        </p:grpSpPr>
        <p:sp>
          <p:nvSpPr>
            <p:cNvPr id="21" name="Freeform 21"/>
            <p:cNvSpPr/>
            <p:nvPr/>
          </p:nvSpPr>
          <p:spPr>
            <a:xfrm>
              <a:off x="0" y="0"/>
              <a:ext cx="4423563" cy="2839757"/>
            </a:xfrm>
            <a:custGeom>
              <a:avLst/>
              <a:gdLst/>
              <a:ahLst/>
              <a:cxnLst/>
              <a:rect l="l" t="t" r="r" b="b"/>
              <a:pathLst>
                <a:path w="4423563" h="2839757">
                  <a:moveTo>
                    <a:pt x="0" y="211398"/>
                  </a:moveTo>
                  <a:cubicBezTo>
                    <a:pt x="0" y="94638"/>
                    <a:pt x="212580" y="0"/>
                    <a:pt x="474855" y="0"/>
                  </a:cubicBezTo>
                  <a:lnTo>
                    <a:pt x="3948709" y="0"/>
                  </a:lnTo>
                  <a:cubicBezTo>
                    <a:pt x="4210983" y="0"/>
                    <a:pt x="4423563" y="94638"/>
                    <a:pt x="4423563" y="211398"/>
                  </a:cubicBezTo>
                  <a:lnTo>
                    <a:pt x="4423563" y="2628317"/>
                  </a:lnTo>
                  <a:cubicBezTo>
                    <a:pt x="4423563" y="2745078"/>
                    <a:pt x="4210983" y="2839757"/>
                    <a:pt x="3948709" y="2839757"/>
                  </a:cubicBezTo>
                  <a:lnTo>
                    <a:pt x="474855" y="2839757"/>
                  </a:lnTo>
                  <a:cubicBezTo>
                    <a:pt x="212580" y="2839657"/>
                    <a:pt x="0" y="2745020"/>
                    <a:pt x="0" y="2628317"/>
                  </a:cubicBezTo>
                  <a:close/>
                </a:path>
              </a:pathLst>
            </a:custGeom>
            <a:solidFill>
              <a:srgbClr val="00263C">
                <a:alpha val="84314"/>
              </a:srgbClr>
            </a:solidFill>
          </p:spPr>
          <p:txBody>
            <a:bodyPr/>
            <a:lstStyle/>
            <a:p>
              <a:endParaRPr lang="es-CO"/>
            </a:p>
          </p:txBody>
        </p:sp>
      </p:grpSp>
      <p:sp>
        <p:nvSpPr>
          <p:cNvPr id="22" name="TextBox 22"/>
          <p:cNvSpPr txBox="1"/>
          <p:nvPr/>
        </p:nvSpPr>
        <p:spPr>
          <a:xfrm>
            <a:off x="731847" y="7035345"/>
            <a:ext cx="3204964" cy="371475"/>
          </a:xfrm>
          <a:prstGeom prst="rect">
            <a:avLst/>
          </a:prstGeom>
        </p:spPr>
        <p:txBody>
          <a:bodyPr lIns="0" tIns="0" rIns="0" bIns="0" rtlCol="0" anchor="t">
            <a:spAutoFit/>
          </a:bodyPr>
          <a:lstStyle/>
          <a:p>
            <a:pPr algn="ctr">
              <a:lnSpc>
                <a:spcPts val="2879"/>
              </a:lnSpc>
              <a:spcBef>
                <a:spcPct val="0"/>
              </a:spcBef>
            </a:pPr>
            <a:r>
              <a:rPr lang="en-US" sz="2400" b="1">
                <a:solidFill>
                  <a:srgbClr val="FFFFFF"/>
                </a:solidFill>
                <a:latin typeface="Arial Bold"/>
                <a:ea typeface="Arial Bold"/>
                <a:cs typeface="Arial Bold"/>
                <a:sym typeface="Arial Bold"/>
              </a:rPr>
              <a:t>Firma del acuerdo</a:t>
            </a:r>
          </a:p>
        </p:txBody>
      </p:sp>
      <p:grpSp>
        <p:nvGrpSpPr>
          <p:cNvPr id="23" name="Group 23"/>
          <p:cNvGrpSpPr/>
          <p:nvPr/>
        </p:nvGrpSpPr>
        <p:grpSpPr>
          <a:xfrm>
            <a:off x="1637378" y="5445483"/>
            <a:ext cx="1393904" cy="1393904"/>
            <a:chOff x="0" y="0"/>
            <a:chExt cx="2951746" cy="2951746"/>
          </a:xfrm>
        </p:grpSpPr>
        <p:sp>
          <p:nvSpPr>
            <p:cNvPr id="24" name="Freeform 24"/>
            <p:cNvSpPr/>
            <p:nvPr/>
          </p:nvSpPr>
          <p:spPr>
            <a:xfrm>
              <a:off x="0" y="0"/>
              <a:ext cx="2951734" cy="2951734"/>
            </a:xfrm>
            <a:custGeom>
              <a:avLst/>
              <a:gdLst/>
              <a:ahLst/>
              <a:cxnLst/>
              <a:rect l="l" t="t" r="r" b="b"/>
              <a:pathLst>
                <a:path w="2951734" h="2951734">
                  <a:moveTo>
                    <a:pt x="0" y="1475867"/>
                  </a:moveTo>
                  <a:cubicBezTo>
                    <a:pt x="0" y="660781"/>
                    <a:pt x="660781" y="0"/>
                    <a:pt x="1475867" y="0"/>
                  </a:cubicBezTo>
                  <a:cubicBezTo>
                    <a:pt x="2290953" y="0"/>
                    <a:pt x="2951734" y="660781"/>
                    <a:pt x="2951734" y="1475867"/>
                  </a:cubicBezTo>
                  <a:cubicBezTo>
                    <a:pt x="2951734" y="2290953"/>
                    <a:pt x="2290953" y="2951734"/>
                    <a:pt x="1475867" y="2951734"/>
                  </a:cubicBezTo>
                  <a:cubicBezTo>
                    <a:pt x="660781" y="2951734"/>
                    <a:pt x="0" y="2290953"/>
                    <a:pt x="0" y="1475867"/>
                  </a:cubicBezTo>
                  <a:close/>
                </a:path>
              </a:pathLst>
            </a:custGeom>
            <a:solidFill>
              <a:srgbClr val="FFFFFF"/>
            </a:solidFill>
          </p:spPr>
          <p:txBody>
            <a:bodyPr/>
            <a:lstStyle/>
            <a:p>
              <a:endParaRPr lang="es-CO"/>
            </a:p>
          </p:txBody>
        </p:sp>
      </p:grpSp>
      <p:grpSp>
        <p:nvGrpSpPr>
          <p:cNvPr id="25" name="Group 25"/>
          <p:cNvGrpSpPr/>
          <p:nvPr/>
        </p:nvGrpSpPr>
        <p:grpSpPr>
          <a:xfrm>
            <a:off x="4515706" y="6142435"/>
            <a:ext cx="3375395" cy="2166820"/>
            <a:chOff x="0" y="0"/>
            <a:chExt cx="4423553" cy="2839681"/>
          </a:xfrm>
        </p:grpSpPr>
        <p:sp>
          <p:nvSpPr>
            <p:cNvPr id="26" name="Freeform 26"/>
            <p:cNvSpPr/>
            <p:nvPr/>
          </p:nvSpPr>
          <p:spPr>
            <a:xfrm>
              <a:off x="0" y="0"/>
              <a:ext cx="4423563" cy="2839757"/>
            </a:xfrm>
            <a:custGeom>
              <a:avLst/>
              <a:gdLst/>
              <a:ahLst/>
              <a:cxnLst/>
              <a:rect l="l" t="t" r="r" b="b"/>
              <a:pathLst>
                <a:path w="4423563" h="2839757">
                  <a:moveTo>
                    <a:pt x="0" y="211398"/>
                  </a:moveTo>
                  <a:cubicBezTo>
                    <a:pt x="0" y="94638"/>
                    <a:pt x="212580" y="0"/>
                    <a:pt x="474855" y="0"/>
                  </a:cubicBezTo>
                  <a:lnTo>
                    <a:pt x="3948709" y="0"/>
                  </a:lnTo>
                  <a:cubicBezTo>
                    <a:pt x="4210983" y="0"/>
                    <a:pt x="4423563" y="94638"/>
                    <a:pt x="4423563" y="211398"/>
                  </a:cubicBezTo>
                  <a:lnTo>
                    <a:pt x="4423563" y="2628317"/>
                  </a:lnTo>
                  <a:cubicBezTo>
                    <a:pt x="4423563" y="2745078"/>
                    <a:pt x="4210983" y="2839757"/>
                    <a:pt x="3948709" y="2839757"/>
                  </a:cubicBezTo>
                  <a:lnTo>
                    <a:pt x="474855" y="2839757"/>
                  </a:lnTo>
                  <a:cubicBezTo>
                    <a:pt x="212580" y="2839657"/>
                    <a:pt x="0" y="2745020"/>
                    <a:pt x="0" y="2628317"/>
                  </a:cubicBezTo>
                  <a:close/>
                </a:path>
              </a:pathLst>
            </a:custGeom>
            <a:solidFill>
              <a:srgbClr val="00263C">
                <a:alpha val="84314"/>
              </a:srgbClr>
            </a:solidFill>
          </p:spPr>
          <p:txBody>
            <a:bodyPr/>
            <a:lstStyle/>
            <a:p>
              <a:endParaRPr lang="es-CO"/>
            </a:p>
          </p:txBody>
        </p:sp>
      </p:grpSp>
      <p:grpSp>
        <p:nvGrpSpPr>
          <p:cNvPr id="27" name="Group 27"/>
          <p:cNvGrpSpPr/>
          <p:nvPr/>
        </p:nvGrpSpPr>
        <p:grpSpPr>
          <a:xfrm>
            <a:off x="5506452" y="5445483"/>
            <a:ext cx="1393904" cy="1393904"/>
            <a:chOff x="0" y="0"/>
            <a:chExt cx="2951746" cy="2951746"/>
          </a:xfrm>
        </p:grpSpPr>
        <p:sp>
          <p:nvSpPr>
            <p:cNvPr id="28" name="Freeform 28"/>
            <p:cNvSpPr/>
            <p:nvPr/>
          </p:nvSpPr>
          <p:spPr>
            <a:xfrm>
              <a:off x="0" y="0"/>
              <a:ext cx="2951734" cy="2951734"/>
            </a:xfrm>
            <a:custGeom>
              <a:avLst/>
              <a:gdLst/>
              <a:ahLst/>
              <a:cxnLst/>
              <a:rect l="l" t="t" r="r" b="b"/>
              <a:pathLst>
                <a:path w="2951734" h="2951734">
                  <a:moveTo>
                    <a:pt x="0" y="1475867"/>
                  </a:moveTo>
                  <a:cubicBezTo>
                    <a:pt x="0" y="660781"/>
                    <a:pt x="660781" y="0"/>
                    <a:pt x="1475867" y="0"/>
                  </a:cubicBezTo>
                  <a:cubicBezTo>
                    <a:pt x="2290953" y="0"/>
                    <a:pt x="2951734" y="660781"/>
                    <a:pt x="2951734" y="1475867"/>
                  </a:cubicBezTo>
                  <a:cubicBezTo>
                    <a:pt x="2951734" y="2290953"/>
                    <a:pt x="2290953" y="2951734"/>
                    <a:pt x="1475867" y="2951734"/>
                  </a:cubicBezTo>
                  <a:cubicBezTo>
                    <a:pt x="660781" y="2951734"/>
                    <a:pt x="0" y="2290953"/>
                    <a:pt x="0" y="1475867"/>
                  </a:cubicBezTo>
                  <a:close/>
                </a:path>
              </a:pathLst>
            </a:custGeom>
            <a:solidFill>
              <a:srgbClr val="FFFFFF"/>
            </a:solidFill>
          </p:spPr>
          <p:txBody>
            <a:bodyPr/>
            <a:lstStyle/>
            <a:p>
              <a:endParaRPr lang="es-CO"/>
            </a:p>
          </p:txBody>
        </p:sp>
      </p:grpSp>
      <p:sp>
        <p:nvSpPr>
          <p:cNvPr id="29" name="TextBox 29"/>
          <p:cNvSpPr txBox="1"/>
          <p:nvPr/>
        </p:nvSpPr>
        <p:spPr>
          <a:xfrm>
            <a:off x="1331492" y="5947173"/>
            <a:ext cx="1891014" cy="400050"/>
          </a:xfrm>
          <a:prstGeom prst="rect">
            <a:avLst/>
          </a:prstGeom>
        </p:spPr>
        <p:txBody>
          <a:bodyPr lIns="0" tIns="0" rIns="0" bIns="0" rtlCol="0" anchor="t">
            <a:spAutoFit/>
          </a:bodyPr>
          <a:lstStyle/>
          <a:p>
            <a:pPr algn="ctr">
              <a:lnSpc>
                <a:spcPts val="2940"/>
              </a:lnSpc>
            </a:pPr>
            <a:r>
              <a:rPr lang="en-US" sz="2700" b="1">
                <a:solidFill>
                  <a:srgbClr val="00263C"/>
                </a:solidFill>
                <a:latin typeface="Arial Bold"/>
                <a:ea typeface="Arial Bold"/>
                <a:cs typeface="Arial Bold"/>
                <a:sym typeface="Arial Bold"/>
              </a:rPr>
              <a:t>2019</a:t>
            </a:r>
          </a:p>
        </p:txBody>
      </p:sp>
      <p:sp>
        <p:nvSpPr>
          <p:cNvPr id="30" name="TextBox 30"/>
          <p:cNvSpPr txBox="1"/>
          <p:nvPr/>
        </p:nvSpPr>
        <p:spPr>
          <a:xfrm>
            <a:off x="5257897" y="5947173"/>
            <a:ext cx="1891014" cy="400050"/>
          </a:xfrm>
          <a:prstGeom prst="rect">
            <a:avLst/>
          </a:prstGeom>
        </p:spPr>
        <p:txBody>
          <a:bodyPr lIns="0" tIns="0" rIns="0" bIns="0" rtlCol="0" anchor="t">
            <a:spAutoFit/>
          </a:bodyPr>
          <a:lstStyle/>
          <a:p>
            <a:pPr algn="ctr">
              <a:lnSpc>
                <a:spcPts val="2940"/>
              </a:lnSpc>
            </a:pPr>
            <a:r>
              <a:rPr lang="en-US" sz="2700" b="1">
                <a:solidFill>
                  <a:srgbClr val="00263C"/>
                </a:solidFill>
                <a:latin typeface="Arial Bold"/>
                <a:ea typeface="Arial Bold"/>
                <a:cs typeface="Arial Bold"/>
                <a:sym typeface="Arial Bold"/>
              </a:rPr>
              <a:t>2020</a:t>
            </a:r>
          </a:p>
        </p:txBody>
      </p:sp>
      <p:sp>
        <p:nvSpPr>
          <p:cNvPr id="31" name="TextBox 31"/>
          <p:cNvSpPr txBox="1"/>
          <p:nvPr/>
        </p:nvSpPr>
        <p:spPr>
          <a:xfrm>
            <a:off x="4515706" y="7035345"/>
            <a:ext cx="3204964" cy="371475"/>
          </a:xfrm>
          <a:prstGeom prst="rect">
            <a:avLst/>
          </a:prstGeom>
        </p:spPr>
        <p:txBody>
          <a:bodyPr lIns="0" tIns="0" rIns="0" bIns="0" rtlCol="0" anchor="t">
            <a:spAutoFit/>
          </a:bodyPr>
          <a:lstStyle/>
          <a:p>
            <a:pPr algn="ctr">
              <a:lnSpc>
                <a:spcPts val="2879"/>
              </a:lnSpc>
              <a:spcBef>
                <a:spcPct val="0"/>
              </a:spcBef>
            </a:pPr>
            <a:r>
              <a:rPr lang="en-US" sz="2400" b="1">
                <a:solidFill>
                  <a:srgbClr val="FFFFFF"/>
                </a:solidFill>
                <a:latin typeface="Arial Bold"/>
                <a:ea typeface="Arial Bold"/>
                <a:cs typeface="Arial Bold"/>
                <a:sym typeface="Arial Bold"/>
              </a:rPr>
              <a:t>Puesta en marcha</a:t>
            </a:r>
          </a:p>
        </p:txBody>
      </p:sp>
      <p:grpSp>
        <p:nvGrpSpPr>
          <p:cNvPr id="32" name="Group 32"/>
          <p:cNvGrpSpPr/>
          <p:nvPr/>
        </p:nvGrpSpPr>
        <p:grpSpPr>
          <a:xfrm>
            <a:off x="10788762" y="3689407"/>
            <a:ext cx="4995673" cy="4129153"/>
            <a:chOff x="0" y="0"/>
            <a:chExt cx="5549242" cy="4586703"/>
          </a:xfrm>
        </p:grpSpPr>
        <p:sp>
          <p:nvSpPr>
            <p:cNvPr id="33" name="Freeform 33"/>
            <p:cNvSpPr/>
            <p:nvPr/>
          </p:nvSpPr>
          <p:spPr>
            <a:xfrm>
              <a:off x="0" y="0"/>
              <a:ext cx="5549265" cy="4586567"/>
            </a:xfrm>
            <a:custGeom>
              <a:avLst/>
              <a:gdLst/>
              <a:ahLst/>
              <a:cxnLst/>
              <a:rect l="l" t="t" r="r" b="b"/>
              <a:pathLst>
                <a:path w="5549265" h="4586567">
                  <a:moveTo>
                    <a:pt x="0" y="685505"/>
                  </a:moveTo>
                  <a:cubicBezTo>
                    <a:pt x="0" y="306879"/>
                    <a:pt x="154813" y="0"/>
                    <a:pt x="345821" y="0"/>
                  </a:cubicBezTo>
                  <a:lnTo>
                    <a:pt x="5203444" y="0"/>
                  </a:lnTo>
                  <a:cubicBezTo>
                    <a:pt x="5394452" y="0"/>
                    <a:pt x="5549265" y="306879"/>
                    <a:pt x="5549265" y="685505"/>
                  </a:cubicBezTo>
                  <a:lnTo>
                    <a:pt x="5549265" y="3901061"/>
                  </a:lnTo>
                  <a:cubicBezTo>
                    <a:pt x="5549265" y="4279688"/>
                    <a:pt x="5394452" y="4586567"/>
                    <a:pt x="5203444" y="4586567"/>
                  </a:cubicBezTo>
                  <a:lnTo>
                    <a:pt x="345821" y="4586567"/>
                  </a:lnTo>
                  <a:cubicBezTo>
                    <a:pt x="154813" y="4586761"/>
                    <a:pt x="0" y="4279688"/>
                    <a:pt x="0" y="3901061"/>
                  </a:cubicBezTo>
                  <a:close/>
                </a:path>
              </a:pathLst>
            </a:custGeom>
            <a:solidFill>
              <a:srgbClr val="EB6906"/>
            </a:solidFill>
          </p:spPr>
          <p:txBody>
            <a:bodyPr/>
            <a:lstStyle/>
            <a:p>
              <a:endParaRPr lang="es-CO"/>
            </a:p>
          </p:txBody>
        </p:sp>
      </p:grpSp>
      <p:grpSp>
        <p:nvGrpSpPr>
          <p:cNvPr id="34" name="Group 34"/>
          <p:cNvGrpSpPr/>
          <p:nvPr/>
        </p:nvGrpSpPr>
        <p:grpSpPr>
          <a:xfrm>
            <a:off x="12134947" y="2656092"/>
            <a:ext cx="2066631" cy="2066631"/>
            <a:chOff x="0" y="0"/>
            <a:chExt cx="2951746" cy="2951746"/>
          </a:xfrm>
        </p:grpSpPr>
        <p:sp>
          <p:nvSpPr>
            <p:cNvPr id="35" name="Freeform 35"/>
            <p:cNvSpPr/>
            <p:nvPr/>
          </p:nvSpPr>
          <p:spPr>
            <a:xfrm>
              <a:off x="0" y="0"/>
              <a:ext cx="2951734" cy="2951734"/>
            </a:xfrm>
            <a:custGeom>
              <a:avLst/>
              <a:gdLst/>
              <a:ahLst/>
              <a:cxnLst/>
              <a:rect l="l" t="t" r="r" b="b"/>
              <a:pathLst>
                <a:path w="2951734" h="2951734">
                  <a:moveTo>
                    <a:pt x="0" y="1475867"/>
                  </a:moveTo>
                  <a:cubicBezTo>
                    <a:pt x="0" y="660781"/>
                    <a:pt x="660781" y="0"/>
                    <a:pt x="1475867" y="0"/>
                  </a:cubicBezTo>
                  <a:cubicBezTo>
                    <a:pt x="2290953" y="0"/>
                    <a:pt x="2951734" y="660781"/>
                    <a:pt x="2951734" y="1475867"/>
                  </a:cubicBezTo>
                  <a:cubicBezTo>
                    <a:pt x="2951734" y="2290953"/>
                    <a:pt x="2290953" y="2951734"/>
                    <a:pt x="1475867" y="2951734"/>
                  </a:cubicBezTo>
                  <a:cubicBezTo>
                    <a:pt x="660781" y="2951734"/>
                    <a:pt x="0" y="2290953"/>
                    <a:pt x="0" y="1475867"/>
                  </a:cubicBezTo>
                  <a:close/>
                </a:path>
              </a:pathLst>
            </a:custGeom>
            <a:solidFill>
              <a:srgbClr val="FFFFFF"/>
            </a:solidFill>
          </p:spPr>
          <p:txBody>
            <a:bodyPr/>
            <a:lstStyle/>
            <a:p>
              <a:endParaRPr lang="es-CO"/>
            </a:p>
          </p:txBody>
        </p:sp>
      </p:grpSp>
      <p:sp>
        <p:nvSpPr>
          <p:cNvPr id="36" name="TextBox 36"/>
          <p:cNvSpPr txBox="1"/>
          <p:nvPr/>
        </p:nvSpPr>
        <p:spPr>
          <a:xfrm>
            <a:off x="12134947" y="3418402"/>
            <a:ext cx="2066631" cy="400050"/>
          </a:xfrm>
          <a:prstGeom prst="rect">
            <a:avLst/>
          </a:prstGeom>
        </p:spPr>
        <p:txBody>
          <a:bodyPr lIns="0" tIns="0" rIns="0" bIns="0" rtlCol="0" anchor="t">
            <a:spAutoFit/>
          </a:bodyPr>
          <a:lstStyle/>
          <a:p>
            <a:pPr algn="ctr">
              <a:lnSpc>
                <a:spcPts val="2940"/>
              </a:lnSpc>
            </a:pPr>
            <a:r>
              <a:rPr lang="en-US" sz="2700" b="1">
                <a:solidFill>
                  <a:srgbClr val="00263C"/>
                </a:solidFill>
                <a:latin typeface="Arial Bold"/>
                <a:ea typeface="Arial Bold"/>
                <a:cs typeface="Arial Bold"/>
                <a:sym typeface="Arial Bold"/>
              </a:rPr>
              <a:t>2025</a:t>
            </a:r>
          </a:p>
        </p:txBody>
      </p:sp>
      <p:sp>
        <p:nvSpPr>
          <p:cNvPr id="37" name="TextBox 37"/>
          <p:cNvSpPr txBox="1"/>
          <p:nvPr/>
        </p:nvSpPr>
        <p:spPr>
          <a:xfrm>
            <a:off x="10940024" y="4930320"/>
            <a:ext cx="4693149" cy="2476500"/>
          </a:xfrm>
          <a:prstGeom prst="rect">
            <a:avLst/>
          </a:prstGeom>
        </p:spPr>
        <p:txBody>
          <a:bodyPr lIns="0" tIns="0" rIns="0" bIns="0" rtlCol="0" anchor="t">
            <a:spAutoFit/>
          </a:bodyPr>
          <a:lstStyle/>
          <a:p>
            <a:pPr algn="ctr">
              <a:lnSpc>
                <a:spcPts val="2841"/>
              </a:lnSpc>
            </a:pPr>
            <a:r>
              <a:rPr lang="en-US" sz="2368" b="1">
                <a:solidFill>
                  <a:srgbClr val="FFFFFF"/>
                </a:solidFill>
                <a:latin typeface="Arial Bold"/>
                <a:ea typeface="Arial Bold"/>
                <a:cs typeface="Arial Bold"/>
                <a:sym typeface="Arial Bold"/>
              </a:rPr>
              <a:t>Expansión de CITRA:</a:t>
            </a:r>
          </a:p>
          <a:p>
            <a:pPr algn="ctr">
              <a:lnSpc>
                <a:spcPts val="2841"/>
              </a:lnSpc>
            </a:pPr>
            <a:endParaRPr lang="en-US" sz="2368" b="1">
              <a:solidFill>
                <a:srgbClr val="FFFFFF"/>
              </a:solidFill>
              <a:latin typeface="Arial Bold"/>
              <a:ea typeface="Arial Bold"/>
              <a:cs typeface="Arial Bold"/>
              <a:sym typeface="Arial Bold"/>
            </a:endParaRPr>
          </a:p>
          <a:p>
            <a:pPr marL="511273" lvl="1" indent="-255637" algn="l">
              <a:lnSpc>
                <a:spcPts val="2841"/>
              </a:lnSpc>
              <a:buFont typeface="Arial"/>
              <a:buChar char="•"/>
            </a:pPr>
            <a:r>
              <a:rPr lang="en-US" sz="2368" b="1">
                <a:solidFill>
                  <a:srgbClr val="FFFFFF"/>
                </a:solidFill>
                <a:latin typeface="Arial Bold"/>
                <a:ea typeface="Arial Bold"/>
                <a:cs typeface="Arial Bold"/>
                <a:sym typeface="Arial Bold"/>
              </a:rPr>
              <a:t> </a:t>
            </a:r>
            <a:r>
              <a:rPr lang="en-US" sz="2368">
                <a:solidFill>
                  <a:srgbClr val="FFFFFF"/>
                </a:solidFill>
                <a:latin typeface="Arial"/>
                <a:ea typeface="Arial"/>
                <a:cs typeface="Arial"/>
                <a:sym typeface="Arial"/>
              </a:rPr>
              <a:t>Gestión de inundaciones</a:t>
            </a:r>
          </a:p>
          <a:p>
            <a:pPr marL="511273" lvl="1" indent="-255637" algn="l">
              <a:lnSpc>
                <a:spcPts val="2841"/>
              </a:lnSpc>
              <a:buFont typeface="Arial"/>
              <a:buChar char="•"/>
            </a:pPr>
            <a:r>
              <a:rPr lang="en-US" sz="2368">
                <a:solidFill>
                  <a:srgbClr val="FFFFFF"/>
                </a:solidFill>
                <a:latin typeface="Arial"/>
                <a:ea typeface="Arial"/>
                <a:cs typeface="Arial"/>
                <a:sym typeface="Arial"/>
              </a:rPr>
              <a:t> Intersecciones inteligentes</a:t>
            </a:r>
          </a:p>
          <a:p>
            <a:pPr marL="511273" lvl="1" indent="-255637" algn="l">
              <a:lnSpc>
                <a:spcPts val="2841"/>
              </a:lnSpc>
              <a:buFont typeface="Arial"/>
              <a:buChar char="•"/>
            </a:pPr>
            <a:r>
              <a:rPr lang="en-US" sz="2368">
                <a:solidFill>
                  <a:srgbClr val="FFFFFF"/>
                </a:solidFill>
                <a:latin typeface="Arial"/>
                <a:ea typeface="Arial"/>
                <a:cs typeface="Arial"/>
                <a:sym typeface="Arial"/>
              </a:rPr>
              <a:t> Modelos financieros autosostenibles</a:t>
            </a:r>
          </a:p>
          <a:p>
            <a:pPr marL="511273" lvl="1" indent="-255637" algn="l">
              <a:lnSpc>
                <a:spcPts val="2841"/>
              </a:lnSpc>
              <a:buFont typeface="Arial"/>
              <a:buChar char="•"/>
            </a:pPr>
            <a:r>
              <a:rPr lang="en-US" sz="2368">
                <a:solidFill>
                  <a:srgbClr val="FFFFFF"/>
                </a:solidFill>
                <a:latin typeface="Arial"/>
                <a:ea typeface="Arial"/>
                <a:cs typeface="Arial"/>
                <a:sym typeface="Arial"/>
              </a:rPr>
              <a:t>Expansión del sistema</a:t>
            </a:r>
          </a:p>
        </p:txBody>
      </p:sp>
      <p:sp>
        <p:nvSpPr>
          <p:cNvPr id="38" name="TextBox 38"/>
          <p:cNvSpPr txBox="1"/>
          <p:nvPr/>
        </p:nvSpPr>
        <p:spPr>
          <a:xfrm>
            <a:off x="9434151" y="966070"/>
            <a:ext cx="8434559" cy="1524000"/>
          </a:xfrm>
          <a:prstGeom prst="rect">
            <a:avLst/>
          </a:prstGeom>
        </p:spPr>
        <p:txBody>
          <a:bodyPr lIns="0" tIns="0" rIns="0" bIns="0" rtlCol="0" anchor="t">
            <a:spAutoFit/>
          </a:bodyPr>
          <a:lstStyle/>
          <a:p>
            <a:pPr algn="l">
              <a:lnSpc>
                <a:spcPts val="6000"/>
              </a:lnSpc>
            </a:pPr>
            <a:r>
              <a:rPr lang="en-US" sz="5000" b="1">
                <a:solidFill>
                  <a:srgbClr val="00263C"/>
                </a:solidFill>
                <a:latin typeface="Montserrat Bold"/>
                <a:ea typeface="Montserrat Bold"/>
                <a:cs typeface="Montserrat Bold"/>
                <a:sym typeface="Montserrat Bold"/>
              </a:rPr>
              <a:t>CITRA NACIÓ EN UN SEMAFORO EN ROJO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 y="0"/>
            <a:ext cx="18287997" cy="10286997"/>
            <a:chOff x="0" y="0"/>
            <a:chExt cx="24383996" cy="13715996"/>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s-CO"/>
            </a:p>
          </p:txBody>
        </p:sp>
      </p:grpSp>
      <p:sp>
        <p:nvSpPr>
          <p:cNvPr id="4" name="TextBox 4"/>
          <p:cNvSpPr txBox="1"/>
          <p:nvPr/>
        </p:nvSpPr>
        <p:spPr>
          <a:xfrm>
            <a:off x="668280" y="4159887"/>
            <a:ext cx="8251477" cy="5098413"/>
          </a:xfrm>
          <a:prstGeom prst="rect">
            <a:avLst/>
          </a:prstGeom>
        </p:spPr>
        <p:txBody>
          <a:bodyPr lIns="0" tIns="0" rIns="0" bIns="0" rtlCol="0" anchor="t">
            <a:spAutoFit/>
          </a:bodyPr>
          <a:lstStyle/>
          <a:p>
            <a:pPr marL="755651" lvl="1" indent="-377825" algn="l">
              <a:lnSpc>
                <a:spcPts val="3780"/>
              </a:lnSpc>
              <a:buFont typeface="Arial"/>
              <a:buChar char="•"/>
            </a:pPr>
            <a:r>
              <a:rPr lang="en-US" sz="3500">
                <a:solidFill>
                  <a:srgbClr val="000000"/>
                </a:solidFill>
                <a:latin typeface="Arial"/>
                <a:ea typeface="Arial"/>
                <a:cs typeface="Arial"/>
                <a:sym typeface="Arial"/>
              </a:rPr>
              <a:t>Ecosistema robusto de Sistemas Inteligentes de Transporte</a:t>
            </a:r>
          </a:p>
          <a:p>
            <a:pPr marL="755651" lvl="1" indent="-377825" algn="l">
              <a:lnSpc>
                <a:spcPts val="3780"/>
              </a:lnSpc>
              <a:buFont typeface="Arial"/>
              <a:buChar char="•"/>
            </a:pPr>
            <a:r>
              <a:rPr lang="en-US" sz="3500">
                <a:solidFill>
                  <a:srgbClr val="000000"/>
                </a:solidFill>
                <a:latin typeface="Arial"/>
                <a:ea typeface="Arial"/>
                <a:cs typeface="Arial"/>
                <a:sym typeface="Arial"/>
              </a:rPr>
              <a:t>Pantallas que anticipaban congestiones</a:t>
            </a:r>
          </a:p>
          <a:p>
            <a:pPr marL="755651" lvl="1" indent="-377825" algn="l">
              <a:lnSpc>
                <a:spcPts val="3780"/>
              </a:lnSpc>
              <a:buFont typeface="Arial"/>
              <a:buChar char="•"/>
            </a:pPr>
            <a:r>
              <a:rPr lang="en-US" sz="3500">
                <a:solidFill>
                  <a:srgbClr val="000000"/>
                </a:solidFill>
                <a:latin typeface="Arial"/>
                <a:ea typeface="Arial"/>
                <a:cs typeface="Arial"/>
                <a:sym typeface="Arial"/>
              </a:rPr>
              <a:t>Centros que integraban datos en tiempo real</a:t>
            </a:r>
          </a:p>
          <a:p>
            <a:pPr marL="755651" lvl="1" indent="-377825" algn="l">
              <a:lnSpc>
                <a:spcPts val="3780"/>
              </a:lnSpc>
              <a:buFont typeface="Arial"/>
              <a:buChar char="•"/>
            </a:pPr>
            <a:r>
              <a:rPr lang="en-US" sz="3500">
                <a:solidFill>
                  <a:srgbClr val="000000"/>
                </a:solidFill>
                <a:latin typeface="Arial"/>
                <a:ea typeface="Arial"/>
                <a:cs typeface="Arial"/>
                <a:sym typeface="Arial"/>
              </a:rPr>
              <a:t>Algoritmos capaces de prevenir incidentes</a:t>
            </a:r>
          </a:p>
          <a:p>
            <a:pPr algn="l">
              <a:lnSpc>
                <a:spcPts val="3329"/>
              </a:lnSpc>
            </a:pPr>
            <a:endParaRPr lang="en-US" sz="3500">
              <a:solidFill>
                <a:srgbClr val="000000"/>
              </a:solidFill>
              <a:latin typeface="Arial"/>
              <a:ea typeface="Arial"/>
              <a:cs typeface="Arial"/>
              <a:sym typeface="Arial"/>
            </a:endParaRPr>
          </a:p>
          <a:p>
            <a:pPr algn="l">
              <a:lnSpc>
                <a:spcPts val="3329"/>
              </a:lnSpc>
            </a:pPr>
            <a:endParaRPr lang="en-US" sz="3500">
              <a:solidFill>
                <a:srgbClr val="000000"/>
              </a:solidFill>
              <a:latin typeface="Arial"/>
              <a:ea typeface="Arial"/>
              <a:cs typeface="Arial"/>
              <a:sym typeface="Arial"/>
            </a:endParaRPr>
          </a:p>
          <a:p>
            <a:pPr algn="l">
              <a:lnSpc>
                <a:spcPts val="3329"/>
              </a:lnSpc>
            </a:pPr>
            <a:endParaRPr lang="en-US" sz="3500">
              <a:solidFill>
                <a:srgbClr val="000000"/>
              </a:solidFill>
              <a:latin typeface="Arial"/>
              <a:ea typeface="Arial"/>
              <a:cs typeface="Arial"/>
              <a:sym typeface="Arial"/>
            </a:endParaRPr>
          </a:p>
        </p:txBody>
      </p:sp>
      <p:sp>
        <p:nvSpPr>
          <p:cNvPr id="5" name="Freeform 5"/>
          <p:cNvSpPr/>
          <p:nvPr/>
        </p:nvSpPr>
        <p:spPr>
          <a:xfrm>
            <a:off x="308333" y="0"/>
            <a:ext cx="1785045" cy="2453326"/>
          </a:xfrm>
          <a:custGeom>
            <a:avLst/>
            <a:gdLst/>
            <a:ahLst/>
            <a:cxnLst/>
            <a:rect l="l" t="t" r="r" b="b"/>
            <a:pathLst>
              <a:path w="1785045" h="2453326">
                <a:moveTo>
                  <a:pt x="0" y="0"/>
                </a:moveTo>
                <a:lnTo>
                  <a:pt x="1785045" y="0"/>
                </a:lnTo>
                <a:lnTo>
                  <a:pt x="1785045" y="2453326"/>
                </a:lnTo>
                <a:lnTo>
                  <a:pt x="0" y="245332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s-CO"/>
          </a:p>
        </p:txBody>
      </p:sp>
      <p:sp>
        <p:nvSpPr>
          <p:cNvPr id="6" name="TextBox 6"/>
          <p:cNvSpPr txBox="1"/>
          <p:nvPr/>
        </p:nvSpPr>
        <p:spPr>
          <a:xfrm>
            <a:off x="2093378" y="1409700"/>
            <a:ext cx="12596456" cy="2147596"/>
          </a:xfrm>
          <a:prstGeom prst="rect">
            <a:avLst/>
          </a:prstGeom>
        </p:spPr>
        <p:txBody>
          <a:bodyPr lIns="0" tIns="0" rIns="0" bIns="0" rtlCol="0" anchor="t">
            <a:spAutoFit/>
          </a:bodyPr>
          <a:lstStyle/>
          <a:p>
            <a:pPr algn="l">
              <a:lnSpc>
                <a:spcPts val="11834"/>
              </a:lnSpc>
            </a:pPr>
            <a:r>
              <a:rPr lang="en-US" sz="13149" b="1">
                <a:solidFill>
                  <a:srgbClr val="00263C"/>
                </a:solidFill>
                <a:latin typeface="Montserrat Ultra-Bold"/>
                <a:ea typeface="Montserrat Ultra-Bold"/>
                <a:cs typeface="Montserrat Ultra-Bold"/>
                <a:sym typeface="Montserrat Ultra-Bold"/>
              </a:rPr>
              <a:t>CITRA</a:t>
            </a:r>
          </a:p>
          <a:p>
            <a:pPr algn="l">
              <a:lnSpc>
                <a:spcPts val="5259"/>
              </a:lnSpc>
            </a:pPr>
            <a:r>
              <a:rPr lang="en-US" sz="5844" b="1">
                <a:solidFill>
                  <a:srgbClr val="EB6906"/>
                </a:solidFill>
                <a:latin typeface="Montserrat Ultra-Bold"/>
                <a:ea typeface="Montserrat Ultra-Bold"/>
                <a:cs typeface="Montserrat Ultra-Bold"/>
                <a:sym typeface="Montserrat Ultra-Bold"/>
              </a:rPr>
              <a:t>¿Cómo funciona?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2"/>
            </a:xfrm>
            <a:custGeom>
              <a:avLst/>
              <a:gdLst/>
              <a:ahLst/>
              <a:cxnLst/>
              <a:rect l="l" t="t" r="r" b="b"/>
              <a:pathLst>
                <a:path w="24384000" h="13716002">
                  <a:moveTo>
                    <a:pt x="0" y="0"/>
                  </a:moveTo>
                  <a:lnTo>
                    <a:pt x="24384000" y="0"/>
                  </a:lnTo>
                  <a:lnTo>
                    <a:pt x="24384000" y="13716002"/>
                  </a:lnTo>
                  <a:lnTo>
                    <a:pt x="0" y="13716002"/>
                  </a:lnTo>
                  <a:close/>
                </a:path>
              </a:pathLst>
            </a:custGeom>
            <a:solidFill>
              <a:srgbClr val="ECECEC"/>
            </a:solidFill>
          </p:spPr>
          <p:txBody>
            <a:bodyPr/>
            <a:lstStyle/>
            <a:p>
              <a:endParaRPr lang="es-CO"/>
            </a:p>
          </p:txBody>
        </p:sp>
      </p:grpSp>
      <p:sp>
        <p:nvSpPr>
          <p:cNvPr id="4" name="Freeform 4"/>
          <p:cNvSpPr/>
          <p:nvPr/>
        </p:nvSpPr>
        <p:spPr>
          <a:xfrm>
            <a:off x="16294608" y="362550"/>
            <a:ext cx="1785045" cy="2453326"/>
          </a:xfrm>
          <a:custGeom>
            <a:avLst/>
            <a:gdLst/>
            <a:ahLst/>
            <a:cxnLst/>
            <a:rect l="l" t="t" r="r" b="b"/>
            <a:pathLst>
              <a:path w="1785045" h="2453326">
                <a:moveTo>
                  <a:pt x="0" y="0"/>
                </a:moveTo>
                <a:lnTo>
                  <a:pt x="1785045" y="0"/>
                </a:lnTo>
                <a:lnTo>
                  <a:pt x="1785045" y="2453326"/>
                </a:lnTo>
                <a:lnTo>
                  <a:pt x="0" y="245332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s-CO"/>
          </a:p>
        </p:txBody>
      </p:sp>
      <p:sp>
        <p:nvSpPr>
          <p:cNvPr id="5" name="TextBox 5"/>
          <p:cNvSpPr txBox="1"/>
          <p:nvPr/>
        </p:nvSpPr>
        <p:spPr>
          <a:xfrm>
            <a:off x="3368881" y="3196876"/>
            <a:ext cx="12596456" cy="3483087"/>
          </a:xfrm>
          <a:prstGeom prst="rect">
            <a:avLst/>
          </a:prstGeom>
        </p:spPr>
        <p:txBody>
          <a:bodyPr lIns="0" tIns="0" rIns="0" bIns="0" rtlCol="0" anchor="t">
            <a:spAutoFit/>
          </a:bodyPr>
          <a:lstStyle/>
          <a:p>
            <a:pPr algn="l">
              <a:lnSpc>
                <a:spcPts val="11834"/>
              </a:lnSpc>
            </a:pPr>
            <a:r>
              <a:rPr lang="en-US" sz="13149" b="1">
                <a:solidFill>
                  <a:srgbClr val="00263C"/>
                </a:solidFill>
                <a:latin typeface="Montserrat Ultra-Bold"/>
                <a:ea typeface="Montserrat Ultra-Bold"/>
                <a:cs typeface="Montserrat Ultra-Bold"/>
                <a:sym typeface="Montserrat Ultra-Bold"/>
              </a:rPr>
              <a:t>CITRA</a:t>
            </a:r>
          </a:p>
          <a:p>
            <a:pPr algn="l">
              <a:lnSpc>
                <a:spcPts val="5259"/>
              </a:lnSpc>
            </a:pPr>
            <a:r>
              <a:rPr lang="en-US" sz="5844" b="1">
                <a:solidFill>
                  <a:srgbClr val="EB6906"/>
                </a:solidFill>
                <a:latin typeface="Montserrat Ultra-Bold"/>
                <a:ea typeface="Montserrat Ultra-Bold"/>
                <a:cs typeface="Montserrat Ultra-Bold"/>
                <a:sym typeface="Montserrat Ultra-Bold"/>
              </a:rPr>
              <a:t>es la ciudad conectándose consigo misma… gracias a un puente construido con Corea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EB6906"/>
            </a:solidFill>
          </p:spPr>
          <p:txBody>
            <a:bodyPr/>
            <a:lstStyle/>
            <a:p>
              <a:endParaRPr lang="es-CO"/>
            </a:p>
          </p:txBody>
        </p:sp>
      </p:grpSp>
      <p:sp>
        <p:nvSpPr>
          <p:cNvPr id="4" name="TextBox 4"/>
          <p:cNvSpPr txBox="1"/>
          <p:nvPr/>
        </p:nvSpPr>
        <p:spPr>
          <a:xfrm>
            <a:off x="5615752" y="2889195"/>
            <a:ext cx="7548862" cy="2867444"/>
          </a:xfrm>
          <a:prstGeom prst="rect">
            <a:avLst/>
          </a:prstGeom>
        </p:spPr>
        <p:txBody>
          <a:bodyPr lIns="0" tIns="0" rIns="0" bIns="0" rtlCol="0" anchor="t">
            <a:spAutoFit/>
          </a:bodyPr>
          <a:lstStyle/>
          <a:p>
            <a:pPr algn="ctr">
              <a:lnSpc>
                <a:spcPts val="7501"/>
              </a:lnSpc>
            </a:pPr>
            <a:r>
              <a:rPr lang="en-US" sz="6250" b="1" dirty="0">
                <a:solidFill>
                  <a:srgbClr val="FFFFFF"/>
                </a:solidFill>
                <a:latin typeface="Montserrat Ultra-Bold"/>
                <a:ea typeface="Montserrat Ultra-Bold"/>
                <a:cs typeface="Montserrat Ultra-Bold"/>
                <a:sym typeface="Montserrat Ultra-Bold"/>
              </a:rPr>
              <a:t>De CITRA a </a:t>
            </a:r>
            <a:r>
              <a:rPr lang="en-US" sz="6250" b="1" dirty="0" err="1">
                <a:solidFill>
                  <a:srgbClr val="FFFFFF"/>
                </a:solidFill>
                <a:latin typeface="Montserrat Ultra-Bold"/>
                <a:ea typeface="Montserrat Ultra-Bold"/>
                <a:cs typeface="Montserrat Ultra-Bold"/>
                <a:sym typeface="Montserrat Ultra-Bold"/>
              </a:rPr>
              <a:t>una</a:t>
            </a:r>
            <a:r>
              <a:rPr lang="en-US" sz="6250" b="1" dirty="0">
                <a:solidFill>
                  <a:srgbClr val="FFFFFF"/>
                </a:solidFill>
                <a:latin typeface="Montserrat Ultra-Bold"/>
                <a:ea typeface="Montserrat Ultra-Bold"/>
                <a:cs typeface="Montserrat Ultra-Bold"/>
                <a:sym typeface="Montserrat Ultra-Bold"/>
              </a:rPr>
              <a:t> </a:t>
            </a:r>
            <a:r>
              <a:rPr lang="en-US" sz="6250" b="1" dirty="0" err="1">
                <a:solidFill>
                  <a:srgbClr val="FFFFFF"/>
                </a:solidFill>
                <a:latin typeface="Montserrat Ultra-Bold"/>
                <a:ea typeface="Montserrat Ultra-Bold"/>
                <a:cs typeface="Montserrat Ultra-Bold"/>
                <a:sym typeface="Montserrat Ultra-Bold"/>
              </a:rPr>
              <a:t>nueva</a:t>
            </a:r>
            <a:r>
              <a:rPr lang="en-US" sz="6250" b="1" dirty="0">
                <a:solidFill>
                  <a:srgbClr val="FFFFFF"/>
                </a:solidFill>
                <a:latin typeface="Montserrat Ultra-Bold"/>
                <a:ea typeface="Montserrat Ultra-Bold"/>
                <a:cs typeface="Montserrat Ultra-Bold"/>
                <a:sym typeface="Montserrat Ultra-Bold"/>
              </a:rPr>
              <a:t> </a:t>
            </a:r>
            <a:r>
              <a:rPr lang="en-US" sz="6250" b="1" dirty="0" err="1">
                <a:solidFill>
                  <a:srgbClr val="FFFFFF"/>
                </a:solidFill>
                <a:latin typeface="Montserrat Ultra-Bold"/>
                <a:ea typeface="Montserrat Ultra-Bold"/>
                <a:cs typeface="Montserrat Ultra-Bold"/>
                <a:sym typeface="Montserrat Ultra-Bold"/>
              </a:rPr>
              <a:t>alianza</a:t>
            </a:r>
            <a:r>
              <a:rPr lang="en-US" sz="6250" b="1" dirty="0">
                <a:solidFill>
                  <a:srgbClr val="FFFFFF"/>
                </a:solidFill>
                <a:latin typeface="Montserrat Ultra-Bold"/>
                <a:ea typeface="Montserrat Ultra-Bold"/>
                <a:cs typeface="Montserrat Ultra-Bold"/>
                <a:sym typeface="Montserrat Ultra-Bold"/>
              </a:rPr>
              <a:t> con Corea</a:t>
            </a:r>
          </a:p>
        </p:txBody>
      </p:sp>
      <p:sp>
        <p:nvSpPr>
          <p:cNvPr id="5" name="TextBox 5"/>
          <p:cNvSpPr txBox="1"/>
          <p:nvPr/>
        </p:nvSpPr>
        <p:spPr>
          <a:xfrm>
            <a:off x="6201008" y="6142402"/>
            <a:ext cx="6690101" cy="2289871"/>
          </a:xfrm>
          <a:prstGeom prst="rect">
            <a:avLst/>
          </a:prstGeom>
        </p:spPr>
        <p:txBody>
          <a:bodyPr lIns="0" tIns="0" rIns="0" bIns="0" rtlCol="0" anchor="t">
            <a:spAutoFit/>
          </a:bodyPr>
          <a:lstStyle/>
          <a:p>
            <a:pPr marL="650172" lvl="1" indent="-325086" algn="l">
              <a:lnSpc>
                <a:spcPts val="3613"/>
              </a:lnSpc>
              <a:buFont typeface="Arial"/>
              <a:buChar char="•"/>
            </a:pPr>
            <a:r>
              <a:rPr lang="en-US" sz="3011">
                <a:solidFill>
                  <a:srgbClr val="FFFFFF"/>
                </a:solidFill>
                <a:latin typeface="Arial"/>
                <a:ea typeface="Arial"/>
                <a:cs typeface="Arial"/>
                <a:sym typeface="Arial"/>
              </a:rPr>
              <a:t>2026</a:t>
            </a:r>
          </a:p>
          <a:p>
            <a:pPr marL="650172" lvl="1" indent="-325086" algn="l">
              <a:lnSpc>
                <a:spcPts val="3613"/>
              </a:lnSpc>
              <a:buFont typeface="Arial"/>
              <a:buChar char="•"/>
            </a:pPr>
            <a:r>
              <a:rPr lang="en-US" sz="3011">
                <a:solidFill>
                  <a:srgbClr val="FFFFFF"/>
                </a:solidFill>
                <a:latin typeface="Arial"/>
                <a:ea typeface="Arial"/>
                <a:cs typeface="Arial"/>
                <a:sym typeface="Arial"/>
              </a:rPr>
              <a:t>Economía circular</a:t>
            </a:r>
          </a:p>
          <a:p>
            <a:pPr marL="650172" lvl="1" indent="-325086" algn="l">
              <a:lnSpc>
                <a:spcPts val="3613"/>
              </a:lnSpc>
              <a:buFont typeface="Arial"/>
              <a:buChar char="•"/>
            </a:pPr>
            <a:r>
              <a:rPr lang="en-US" sz="3011">
                <a:solidFill>
                  <a:srgbClr val="FFFFFF"/>
                </a:solidFill>
                <a:latin typeface="Arial"/>
                <a:ea typeface="Arial"/>
                <a:cs typeface="Arial"/>
                <a:sym typeface="Arial"/>
              </a:rPr>
              <a:t>USD 16,4 millones</a:t>
            </a:r>
          </a:p>
          <a:p>
            <a:pPr marL="650172" lvl="1" indent="-325086" algn="l">
              <a:lnSpc>
                <a:spcPts val="3613"/>
              </a:lnSpc>
              <a:buFont typeface="Arial"/>
              <a:buChar char="•"/>
            </a:pPr>
            <a:r>
              <a:rPr lang="en-US" sz="3011">
                <a:solidFill>
                  <a:srgbClr val="FFFFFF"/>
                </a:solidFill>
                <a:latin typeface="Arial"/>
                <a:ea typeface="Arial"/>
                <a:cs typeface="Arial"/>
                <a:sym typeface="Arial"/>
              </a:rPr>
              <a:t>Gestión inteligente de residuos</a:t>
            </a:r>
          </a:p>
          <a:p>
            <a:pPr algn="ctr">
              <a:lnSpc>
                <a:spcPts val="3613"/>
              </a:lnSpc>
            </a:pPr>
            <a:endParaRPr lang="en-US" sz="3011">
              <a:solidFill>
                <a:srgbClr val="FFFFFF"/>
              </a:solidFill>
              <a:latin typeface="Arial"/>
              <a:ea typeface="Arial"/>
              <a:cs typeface="Arial"/>
              <a:sym typeface="Arial"/>
            </a:endParaRPr>
          </a:p>
        </p:txBody>
      </p:sp>
      <p:sp>
        <p:nvSpPr>
          <p:cNvPr id="6" name="AutoShape 6"/>
          <p:cNvSpPr/>
          <p:nvPr/>
        </p:nvSpPr>
        <p:spPr>
          <a:xfrm>
            <a:off x="6201008" y="5937614"/>
            <a:ext cx="6378348" cy="42862"/>
          </a:xfrm>
          <a:prstGeom prst="line">
            <a:avLst/>
          </a:prstGeom>
          <a:ln w="19050" cap="rnd">
            <a:solidFill>
              <a:srgbClr val="FFFFFF"/>
            </a:solidFill>
            <a:prstDash val="solid"/>
            <a:headEnd type="none" w="sm" len="sm"/>
            <a:tailEnd type="none" w="sm" len="sm"/>
          </a:ln>
        </p:spPr>
        <p:txBody>
          <a:bodyPr/>
          <a:lstStyle/>
          <a:p>
            <a:endParaRPr lang="es-CO"/>
          </a:p>
        </p:txBody>
      </p:sp>
      <p:sp>
        <p:nvSpPr>
          <p:cNvPr id="7" name="Freeform 7"/>
          <p:cNvSpPr/>
          <p:nvPr/>
        </p:nvSpPr>
        <p:spPr>
          <a:xfrm>
            <a:off x="0" y="0"/>
            <a:ext cx="1785045" cy="2453326"/>
          </a:xfrm>
          <a:custGeom>
            <a:avLst/>
            <a:gdLst/>
            <a:ahLst/>
            <a:cxnLst/>
            <a:rect l="l" t="t" r="r" b="b"/>
            <a:pathLst>
              <a:path w="1785045" h="2453326">
                <a:moveTo>
                  <a:pt x="0" y="0"/>
                </a:moveTo>
                <a:lnTo>
                  <a:pt x="1785045" y="0"/>
                </a:lnTo>
                <a:lnTo>
                  <a:pt x="1785045" y="2453326"/>
                </a:lnTo>
                <a:lnTo>
                  <a:pt x="0" y="245332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s-CO"/>
          </a:p>
        </p:txBody>
      </p:sp>
      <p:grpSp>
        <p:nvGrpSpPr>
          <p:cNvPr id="8" name="Group 8"/>
          <p:cNvGrpSpPr>
            <a:grpSpLocks noChangeAspect="1"/>
          </p:cNvGrpSpPr>
          <p:nvPr/>
        </p:nvGrpSpPr>
        <p:grpSpPr>
          <a:xfrm>
            <a:off x="13851215" y="7589520"/>
            <a:ext cx="3207165" cy="1622672"/>
            <a:chOff x="0" y="0"/>
            <a:chExt cx="4276220" cy="2163562"/>
          </a:xfrm>
        </p:grpSpPr>
        <p:sp>
          <p:nvSpPr>
            <p:cNvPr id="9" name="Freeform 9"/>
            <p:cNvSpPr/>
            <p:nvPr/>
          </p:nvSpPr>
          <p:spPr>
            <a:xfrm>
              <a:off x="0" y="0"/>
              <a:ext cx="4276217" cy="2163572"/>
            </a:xfrm>
            <a:custGeom>
              <a:avLst/>
              <a:gdLst/>
              <a:ahLst/>
              <a:cxnLst/>
              <a:rect l="l" t="t" r="r" b="b"/>
              <a:pathLst>
                <a:path w="4276217" h="2163572">
                  <a:moveTo>
                    <a:pt x="0" y="0"/>
                  </a:moveTo>
                  <a:lnTo>
                    <a:pt x="4276217" y="0"/>
                  </a:lnTo>
                  <a:lnTo>
                    <a:pt x="4276217" y="2163572"/>
                  </a:lnTo>
                  <a:lnTo>
                    <a:pt x="0" y="2163572"/>
                  </a:lnTo>
                  <a:lnTo>
                    <a:pt x="0" y="0"/>
                  </a:lnTo>
                  <a:close/>
                </a:path>
              </a:pathLst>
            </a:custGeom>
            <a:blipFill>
              <a:blip r:embed="rId4"/>
              <a:stretch>
                <a:fillRect r="-148"/>
              </a:stretch>
            </a:blipFill>
          </p:spPr>
          <p:txBody>
            <a:bodyPr/>
            <a:lstStyle/>
            <a:p>
              <a:endParaRPr lang="es-CO"/>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00263C"/>
            </a:solidFill>
          </p:spPr>
          <p:txBody>
            <a:bodyPr/>
            <a:lstStyle/>
            <a:p>
              <a:endParaRPr lang="es-CO"/>
            </a:p>
          </p:txBody>
        </p:sp>
      </p:grpSp>
      <p:sp>
        <p:nvSpPr>
          <p:cNvPr id="4" name="Freeform 4"/>
          <p:cNvSpPr/>
          <p:nvPr/>
        </p:nvSpPr>
        <p:spPr>
          <a:xfrm>
            <a:off x="0" y="-1057469"/>
            <a:ext cx="1785045" cy="2453326"/>
          </a:xfrm>
          <a:custGeom>
            <a:avLst/>
            <a:gdLst/>
            <a:ahLst/>
            <a:cxnLst/>
            <a:rect l="l" t="t" r="r" b="b"/>
            <a:pathLst>
              <a:path w="1785045" h="2453326">
                <a:moveTo>
                  <a:pt x="0" y="0"/>
                </a:moveTo>
                <a:lnTo>
                  <a:pt x="1785045" y="0"/>
                </a:lnTo>
                <a:lnTo>
                  <a:pt x="1785045" y="2453327"/>
                </a:lnTo>
                <a:lnTo>
                  <a:pt x="0" y="245332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s-CO"/>
          </a:p>
        </p:txBody>
      </p:sp>
      <p:sp>
        <p:nvSpPr>
          <p:cNvPr id="5" name="Freeform 5"/>
          <p:cNvSpPr/>
          <p:nvPr/>
        </p:nvSpPr>
        <p:spPr>
          <a:xfrm>
            <a:off x="10106844" y="4898275"/>
            <a:ext cx="5936105" cy="4020849"/>
          </a:xfrm>
          <a:custGeom>
            <a:avLst/>
            <a:gdLst/>
            <a:ahLst/>
            <a:cxnLst/>
            <a:rect l="l" t="t" r="r" b="b"/>
            <a:pathLst>
              <a:path w="5233729" h="3494968">
                <a:moveTo>
                  <a:pt x="0" y="0"/>
                </a:moveTo>
                <a:lnTo>
                  <a:pt x="5233729" y="0"/>
                </a:lnTo>
                <a:lnTo>
                  <a:pt x="5233729" y="3494968"/>
                </a:lnTo>
                <a:lnTo>
                  <a:pt x="0" y="3494968"/>
                </a:lnTo>
                <a:lnTo>
                  <a:pt x="0" y="0"/>
                </a:lnTo>
                <a:close/>
              </a:path>
            </a:pathLst>
          </a:custGeom>
          <a:blipFill>
            <a:blip r:embed="rId4"/>
            <a:stretch>
              <a:fillRect/>
            </a:stretch>
          </a:blipFill>
        </p:spPr>
        <p:txBody>
          <a:bodyPr/>
          <a:lstStyle/>
          <a:p>
            <a:endParaRPr lang="es-CO"/>
          </a:p>
        </p:txBody>
      </p:sp>
      <p:sp>
        <p:nvSpPr>
          <p:cNvPr id="6" name="Freeform 6"/>
          <p:cNvSpPr/>
          <p:nvPr/>
        </p:nvSpPr>
        <p:spPr>
          <a:xfrm>
            <a:off x="1588833" y="4857980"/>
            <a:ext cx="4395878" cy="4020849"/>
          </a:xfrm>
          <a:custGeom>
            <a:avLst/>
            <a:gdLst/>
            <a:ahLst/>
            <a:cxnLst/>
            <a:rect l="l" t="t" r="r" b="b"/>
            <a:pathLst>
              <a:path w="3355703" h="3615548">
                <a:moveTo>
                  <a:pt x="0" y="0"/>
                </a:moveTo>
                <a:lnTo>
                  <a:pt x="3355704" y="0"/>
                </a:lnTo>
                <a:lnTo>
                  <a:pt x="3355704" y="3615547"/>
                </a:lnTo>
                <a:lnTo>
                  <a:pt x="0" y="3615547"/>
                </a:lnTo>
                <a:lnTo>
                  <a:pt x="0" y="0"/>
                </a:lnTo>
                <a:close/>
              </a:path>
            </a:pathLst>
          </a:custGeom>
          <a:blipFill>
            <a:blip r:embed="rId5"/>
            <a:stretch>
              <a:fillRect/>
            </a:stretch>
          </a:blipFill>
        </p:spPr>
        <p:txBody>
          <a:bodyPr/>
          <a:lstStyle/>
          <a:p>
            <a:endParaRPr lang="es-CO"/>
          </a:p>
        </p:txBody>
      </p:sp>
      <p:sp>
        <p:nvSpPr>
          <p:cNvPr id="7" name="Freeform 7"/>
          <p:cNvSpPr/>
          <p:nvPr/>
        </p:nvSpPr>
        <p:spPr>
          <a:xfrm>
            <a:off x="6353975" y="4898276"/>
            <a:ext cx="3015637" cy="4020849"/>
          </a:xfrm>
          <a:custGeom>
            <a:avLst/>
            <a:gdLst/>
            <a:ahLst/>
            <a:cxnLst/>
            <a:rect l="l" t="t" r="r" b="b"/>
            <a:pathLst>
              <a:path w="3015637" h="4020849">
                <a:moveTo>
                  <a:pt x="0" y="0"/>
                </a:moveTo>
                <a:lnTo>
                  <a:pt x="3015637" y="0"/>
                </a:lnTo>
                <a:lnTo>
                  <a:pt x="3015637" y="4020849"/>
                </a:lnTo>
                <a:lnTo>
                  <a:pt x="0" y="4020849"/>
                </a:lnTo>
                <a:lnTo>
                  <a:pt x="0" y="0"/>
                </a:lnTo>
                <a:close/>
              </a:path>
            </a:pathLst>
          </a:custGeom>
          <a:blipFill>
            <a:blip r:embed="rId6"/>
            <a:stretch>
              <a:fillRect/>
            </a:stretch>
          </a:blipFill>
        </p:spPr>
        <p:txBody>
          <a:bodyPr/>
          <a:lstStyle/>
          <a:p>
            <a:endParaRPr lang="es-CO"/>
          </a:p>
        </p:txBody>
      </p:sp>
      <p:sp>
        <p:nvSpPr>
          <p:cNvPr id="8" name="TextBox 8"/>
          <p:cNvSpPr txBox="1"/>
          <p:nvPr/>
        </p:nvSpPr>
        <p:spPr>
          <a:xfrm>
            <a:off x="2291412" y="1405383"/>
            <a:ext cx="5570382" cy="742950"/>
          </a:xfrm>
          <a:prstGeom prst="rect">
            <a:avLst/>
          </a:prstGeom>
        </p:spPr>
        <p:txBody>
          <a:bodyPr lIns="0" tIns="0" rIns="0" bIns="0" rtlCol="0" anchor="t">
            <a:spAutoFit/>
          </a:bodyPr>
          <a:lstStyle/>
          <a:p>
            <a:pPr algn="ctr">
              <a:lnSpc>
                <a:spcPts val="5999"/>
              </a:lnSpc>
            </a:pPr>
            <a:r>
              <a:rPr lang="en-US" sz="4999" b="1">
                <a:solidFill>
                  <a:srgbClr val="FFFFFF"/>
                </a:solidFill>
                <a:latin typeface="Montserrat Bold"/>
                <a:ea typeface="Montserrat Bold"/>
                <a:cs typeface="Montserrat Bold"/>
                <a:sym typeface="Montserrat Bold"/>
              </a:rPr>
              <a:t>DESAFÍOS</a:t>
            </a:r>
          </a:p>
        </p:txBody>
      </p:sp>
      <p:sp>
        <p:nvSpPr>
          <p:cNvPr id="9" name="TextBox 9"/>
          <p:cNvSpPr txBox="1"/>
          <p:nvPr/>
        </p:nvSpPr>
        <p:spPr>
          <a:xfrm>
            <a:off x="1588833" y="2675731"/>
            <a:ext cx="7358955" cy="1695147"/>
          </a:xfrm>
          <a:prstGeom prst="rect">
            <a:avLst/>
          </a:prstGeom>
        </p:spPr>
        <p:txBody>
          <a:bodyPr lIns="0" tIns="0" rIns="0" bIns="0" rtlCol="0" anchor="t">
            <a:spAutoFit/>
          </a:bodyPr>
          <a:lstStyle/>
          <a:p>
            <a:pPr marL="755651" lvl="1" indent="-377825" algn="just">
              <a:lnSpc>
                <a:spcPts val="3227"/>
              </a:lnSpc>
              <a:buFont typeface="Arial"/>
              <a:buChar char="•"/>
            </a:pPr>
            <a:r>
              <a:rPr lang="en-US" sz="3500">
                <a:solidFill>
                  <a:srgbClr val="FFFFFF"/>
                </a:solidFill>
                <a:latin typeface="Arial"/>
                <a:ea typeface="Arial"/>
                <a:cs typeface="Arial"/>
                <a:sym typeface="Arial"/>
              </a:rPr>
              <a:t>Coordinación institucional</a:t>
            </a:r>
          </a:p>
          <a:p>
            <a:pPr marL="755651" lvl="1" indent="-377825" algn="just">
              <a:lnSpc>
                <a:spcPts val="3227"/>
              </a:lnSpc>
              <a:buFont typeface="Arial"/>
              <a:buChar char="•"/>
            </a:pPr>
            <a:r>
              <a:rPr lang="en-US" sz="3500">
                <a:solidFill>
                  <a:srgbClr val="FFFFFF"/>
                </a:solidFill>
                <a:latin typeface="Arial"/>
                <a:ea typeface="Arial"/>
                <a:cs typeface="Arial"/>
                <a:sym typeface="Arial"/>
              </a:rPr>
              <a:t>Sostenibilidad operativa</a:t>
            </a:r>
          </a:p>
          <a:p>
            <a:pPr marL="755651" lvl="1" indent="-377825" algn="just">
              <a:lnSpc>
                <a:spcPts val="3227"/>
              </a:lnSpc>
              <a:buFont typeface="Arial"/>
              <a:buChar char="•"/>
            </a:pPr>
            <a:r>
              <a:rPr lang="en-US" sz="3500">
                <a:solidFill>
                  <a:srgbClr val="FFFFFF"/>
                </a:solidFill>
                <a:latin typeface="Arial"/>
                <a:ea typeface="Arial"/>
                <a:cs typeface="Arial"/>
                <a:sym typeface="Arial"/>
              </a:rPr>
              <a:t>Gestión técnica</a:t>
            </a:r>
          </a:p>
          <a:p>
            <a:pPr marL="755651" lvl="1" indent="-377825" algn="just">
              <a:lnSpc>
                <a:spcPts val="3227"/>
              </a:lnSpc>
              <a:buFont typeface="Arial"/>
              <a:buChar char="•"/>
            </a:pPr>
            <a:r>
              <a:rPr lang="en-US" sz="3500">
                <a:solidFill>
                  <a:srgbClr val="FFFFFF"/>
                </a:solidFill>
                <a:latin typeface="Arial"/>
                <a:ea typeface="Arial"/>
                <a:cs typeface="Arial"/>
                <a:sym typeface="Arial"/>
              </a:rPr>
              <a:t>Alineación entre actores</a:t>
            </a:r>
          </a:p>
        </p:txBody>
      </p:sp>
      <p:sp>
        <p:nvSpPr>
          <p:cNvPr id="10" name="TextBox 10"/>
          <p:cNvSpPr txBox="1"/>
          <p:nvPr/>
        </p:nvSpPr>
        <p:spPr>
          <a:xfrm>
            <a:off x="9369612" y="1395857"/>
            <a:ext cx="7586118" cy="769441"/>
          </a:xfrm>
          <a:prstGeom prst="rect">
            <a:avLst/>
          </a:prstGeom>
        </p:spPr>
        <p:txBody>
          <a:bodyPr wrap="square" lIns="0" tIns="0" rIns="0" bIns="0" rtlCol="0" anchor="t">
            <a:spAutoFit/>
          </a:bodyPr>
          <a:lstStyle/>
          <a:p>
            <a:pPr algn="ctr">
              <a:lnSpc>
                <a:spcPts val="6000"/>
              </a:lnSpc>
              <a:spcBef>
                <a:spcPct val="0"/>
              </a:spcBef>
            </a:pPr>
            <a:r>
              <a:rPr lang="en-US" sz="5000" b="1" dirty="0">
                <a:solidFill>
                  <a:srgbClr val="FFFFFF"/>
                </a:solidFill>
                <a:latin typeface="Arial Bold"/>
                <a:ea typeface="Arial Bold"/>
                <a:cs typeface="Arial Bold"/>
                <a:sym typeface="Arial Bold"/>
              </a:rPr>
              <a:t>FACTORES DE ÉXITO</a:t>
            </a:r>
          </a:p>
        </p:txBody>
      </p:sp>
      <p:sp>
        <p:nvSpPr>
          <p:cNvPr id="11" name="TextBox 11"/>
          <p:cNvSpPr txBox="1"/>
          <p:nvPr/>
        </p:nvSpPr>
        <p:spPr>
          <a:xfrm>
            <a:off x="9123556" y="2529854"/>
            <a:ext cx="7787420" cy="2104722"/>
          </a:xfrm>
          <a:prstGeom prst="rect">
            <a:avLst/>
          </a:prstGeom>
        </p:spPr>
        <p:txBody>
          <a:bodyPr lIns="0" tIns="0" rIns="0" bIns="0" rtlCol="0" anchor="t">
            <a:spAutoFit/>
          </a:bodyPr>
          <a:lstStyle/>
          <a:p>
            <a:pPr marL="755651" lvl="1" indent="-377825" algn="just">
              <a:lnSpc>
                <a:spcPts val="3227"/>
              </a:lnSpc>
              <a:buFont typeface="Arial"/>
              <a:buChar char="•"/>
            </a:pPr>
            <a:r>
              <a:rPr lang="en-US" sz="3500" dirty="0" err="1">
                <a:solidFill>
                  <a:srgbClr val="FFFFFF"/>
                </a:solidFill>
                <a:latin typeface="Arial"/>
                <a:ea typeface="Arial"/>
                <a:cs typeface="Arial"/>
                <a:sym typeface="Arial"/>
              </a:rPr>
              <a:t>Relación</a:t>
            </a:r>
            <a:r>
              <a:rPr lang="en-US" sz="3500" dirty="0">
                <a:solidFill>
                  <a:srgbClr val="FFFFFF"/>
                </a:solidFill>
                <a:latin typeface="Arial"/>
                <a:ea typeface="Arial"/>
                <a:cs typeface="Arial"/>
                <a:sym typeface="Arial"/>
              </a:rPr>
              <a:t> de confianza con Corea</a:t>
            </a:r>
          </a:p>
          <a:p>
            <a:pPr marL="755651" lvl="1" indent="-377825" algn="just">
              <a:lnSpc>
                <a:spcPts val="3227"/>
              </a:lnSpc>
              <a:buFont typeface="Arial"/>
              <a:buChar char="•"/>
            </a:pPr>
            <a:r>
              <a:rPr lang="en-US" sz="3500" dirty="0" err="1">
                <a:solidFill>
                  <a:srgbClr val="FFFFFF"/>
                </a:solidFill>
                <a:latin typeface="Arial"/>
                <a:ea typeface="Arial"/>
                <a:cs typeface="Arial"/>
                <a:sym typeface="Arial"/>
              </a:rPr>
              <a:t>Capacidad</a:t>
            </a:r>
            <a:r>
              <a:rPr lang="en-US" sz="3500" dirty="0">
                <a:solidFill>
                  <a:srgbClr val="FFFFFF"/>
                </a:solidFill>
                <a:latin typeface="Arial"/>
                <a:ea typeface="Arial"/>
                <a:cs typeface="Arial"/>
                <a:sym typeface="Arial"/>
              </a:rPr>
              <a:t> </a:t>
            </a:r>
            <a:r>
              <a:rPr lang="en-US" sz="3500" dirty="0" err="1">
                <a:solidFill>
                  <a:srgbClr val="FFFFFF"/>
                </a:solidFill>
                <a:latin typeface="Arial"/>
                <a:ea typeface="Arial"/>
                <a:cs typeface="Arial"/>
                <a:sym typeface="Arial"/>
              </a:rPr>
              <a:t>técnica</a:t>
            </a:r>
            <a:r>
              <a:rPr lang="en-US" sz="3500" dirty="0">
                <a:solidFill>
                  <a:srgbClr val="FFFFFF"/>
                </a:solidFill>
                <a:latin typeface="Arial"/>
                <a:ea typeface="Arial"/>
                <a:cs typeface="Arial"/>
                <a:sym typeface="Arial"/>
              </a:rPr>
              <a:t> de Medellín</a:t>
            </a:r>
          </a:p>
          <a:p>
            <a:pPr marL="755651" lvl="1" indent="-377825" algn="just">
              <a:lnSpc>
                <a:spcPts val="3227"/>
              </a:lnSpc>
              <a:buFont typeface="Arial"/>
              <a:buChar char="•"/>
            </a:pPr>
            <a:r>
              <a:rPr lang="en-US" sz="3500" dirty="0">
                <a:solidFill>
                  <a:srgbClr val="FFFFFF"/>
                </a:solidFill>
                <a:latin typeface="Arial"/>
                <a:ea typeface="Arial"/>
                <a:cs typeface="Arial"/>
                <a:sym typeface="Arial"/>
              </a:rPr>
              <a:t>Visión </a:t>
            </a:r>
            <a:r>
              <a:rPr lang="en-US" sz="3500" dirty="0" err="1">
                <a:solidFill>
                  <a:srgbClr val="FFFFFF"/>
                </a:solidFill>
                <a:latin typeface="Arial"/>
                <a:ea typeface="Arial"/>
                <a:cs typeface="Arial"/>
                <a:sym typeface="Arial"/>
              </a:rPr>
              <a:t>compartida</a:t>
            </a:r>
            <a:endParaRPr lang="en-US" sz="3500" dirty="0">
              <a:solidFill>
                <a:srgbClr val="FFFFFF"/>
              </a:solidFill>
              <a:latin typeface="Arial"/>
              <a:ea typeface="Arial"/>
              <a:cs typeface="Arial"/>
              <a:sym typeface="Arial"/>
            </a:endParaRPr>
          </a:p>
          <a:p>
            <a:pPr marL="755651" lvl="1" indent="-377825" algn="just">
              <a:lnSpc>
                <a:spcPts val="3227"/>
              </a:lnSpc>
              <a:buFont typeface="Arial"/>
              <a:buChar char="•"/>
            </a:pPr>
            <a:r>
              <a:rPr lang="en-US" sz="3500" dirty="0" err="1">
                <a:solidFill>
                  <a:srgbClr val="FFFFFF"/>
                </a:solidFill>
                <a:latin typeface="Arial"/>
                <a:ea typeface="Arial"/>
                <a:cs typeface="Arial"/>
                <a:sym typeface="Arial"/>
              </a:rPr>
              <a:t>Acompañamiento</a:t>
            </a:r>
            <a:r>
              <a:rPr lang="en-US" sz="3500" dirty="0">
                <a:solidFill>
                  <a:srgbClr val="FFFFFF"/>
                </a:solidFill>
                <a:latin typeface="Arial"/>
                <a:ea typeface="Arial"/>
                <a:cs typeface="Arial"/>
                <a:sym typeface="Arial"/>
              </a:rPr>
              <a:t> de la ACI</a:t>
            </a:r>
          </a:p>
          <a:p>
            <a:pPr marL="755651" lvl="1" indent="-377825" algn="just">
              <a:lnSpc>
                <a:spcPts val="3227"/>
              </a:lnSpc>
              <a:buFont typeface="Arial"/>
              <a:buChar char="•"/>
            </a:pPr>
            <a:r>
              <a:rPr lang="en-US" sz="3500" dirty="0" err="1">
                <a:solidFill>
                  <a:srgbClr val="FFFFFF"/>
                </a:solidFill>
                <a:latin typeface="Arial"/>
                <a:ea typeface="Arial"/>
                <a:cs typeface="Arial"/>
                <a:sym typeface="Arial"/>
              </a:rPr>
              <a:t>Compromiso</a:t>
            </a:r>
            <a:r>
              <a:rPr lang="en-US" sz="3500" dirty="0">
                <a:solidFill>
                  <a:srgbClr val="FFFFFF"/>
                </a:solidFill>
                <a:latin typeface="Arial"/>
                <a:ea typeface="Arial"/>
                <a:cs typeface="Arial"/>
                <a:sym typeface="Arial"/>
              </a:rPr>
              <a:t> </a:t>
            </a:r>
            <a:r>
              <a:rPr lang="en-US" sz="3500" dirty="0" err="1">
                <a:solidFill>
                  <a:srgbClr val="FFFFFF"/>
                </a:solidFill>
                <a:latin typeface="Arial"/>
                <a:ea typeface="Arial"/>
                <a:cs typeface="Arial"/>
                <a:sym typeface="Arial"/>
              </a:rPr>
              <a:t>político</a:t>
            </a:r>
            <a:endParaRPr lang="en-US" sz="3500" dirty="0">
              <a:solidFill>
                <a:srgbClr val="FFFF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00263C"/>
            </a:solidFill>
          </p:spPr>
          <p:txBody>
            <a:bodyPr/>
            <a:lstStyle/>
            <a:p>
              <a:endParaRPr lang="es-CO"/>
            </a:p>
          </p:txBody>
        </p:sp>
      </p:grpSp>
      <p:sp>
        <p:nvSpPr>
          <p:cNvPr id="4" name="TextBox 4"/>
          <p:cNvSpPr txBox="1"/>
          <p:nvPr/>
        </p:nvSpPr>
        <p:spPr>
          <a:xfrm>
            <a:off x="2962789" y="3540786"/>
            <a:ext cx="14751633" cy="4324350"/>
          </a:xfrm>
          <a:prstGeom prst="rect">
            <a:avLst/>
          </a:prstGeom>
        </p:spPr>
        <p:txBody>
          <a:bodyPr lIns="0" tIns="0" rIns="0" bIns="0" rtlCol="0" anchor="t">
            <a:spAutoFit/>
          </a:bodyPr>
          <a:lstStyle/>
          <a:p>
            <a:pPr marL="971550" lvl="1" indent="-485775" algn="l">
              <a:lnSpc>
                <a:spcPts val="5400"/>
              </a:lnSpc>
              <a:buAutoNum type="arabicPeriod"/>
            </a:pPr>
            <a:r>
              <a:rPr lang="en-US" sz="4500">
                <a:solidFill>
                  <a:srgbClr val="FFFFFF"/>
                </a:solidFill>
                <a:latin typeface="Arial"/>
                <a:ea typeface="Arial"/>
                <a:cs typeface="Arial"/>
                <a:sym typeface="Arial"/>
              </a:rPr>
              <a:t> La </a:t>
            </a:r>
            <a:r>
              <a:rPr lang="en-US" sz="4500" dirty="0" err="1">
                <a:solidFill>
                  <a:srgbClr val="FFFFFF"/>
                </a:solidFill>
                <a:latin typeface="Arial"/>
                <a:ea typeface="Arial"/>
                <a:cs typeface="Arial"/>
                <a:sym typeface="Arial"/>
              </a:rPr>
              <a:t>cooperación</a:t>
            </a:r>
            <a:r>
              <a:rPr lang="en-US" sz="4500" dirty="0">
                <a:solidFill>
                  <a:srgbClr val="FFFFFF"/>
                </a:solidFill>
                <a:latin typeface="Arial"/>
                <a:ea typeface="Arial"/>
                <a:cs typeface="Arial"/>
                <a:sym typeface="Arial"/>
              </a:rPr>
              <a:t> </a:t>
            </a:r>
            <a:r>
              <a:rPr lang="en-US" sz="4500" dirty="0" err="1">
                <a:solidFill>
                  <a:srgbClr val="FFFFFF"/>
                </a:solidFill>
                <a:latin typeface="Arial"/>
                <a:ea typeface="Arial"/>
                <a:cs typeface="Arial"/>
                <a:sym typeface="Arial"/>
              </a:rPr>
              <a:t>empieza</a:t>
            </a:r>
            <a:r>
              <a:rPr lang="en-US" sz="4500" dirty="0">
                <a:solidFill>
                  <a:srgbClr val="FFFFFF"/>
                </a:solidFill>
                <a:latin typeface="Arial"/>
                <a:ea typeface="Arial"/>
                <a:cs typeface="Arial"/>
                <a:sym typeface="Arial"/>
              </a:rPr>
              <a:t> </a:t>
            </a:r>
            <a:r>
              <a:rPr lang="en-US" sz="4500" dirty="0" err="1">
                <a:solidFill>
                  <a:srgbClr val="FFFFFF"/>
                </a:solidFill>
                <a:latin typeface="Arial"/>
                <a:ea typeface="Arial"/>
                <a:cs typeface="Arial"/>
                <a:sym typeface="Arial"/>
              </a:rPr>
              <a:t>mucho</a:t>
            </a:r>
            <a:r>
              <a:rPr lang="en-US" sz="4500" dirty="0">
                <a:solidFill>
                  <a:srgbClr val="FFFFFF"/>
                </a:solidFill>
                <a:latin typeface="Arial"/>
                <a:ea typeface="Arial"/>
                <a:cs typeface="Arial"/>
                <a:sym typeface="Arial"/>
              </a:rPr>
              <a:t> antes de </a:t>
            </a:r>
            <a:r>
              <a:rPr lang="en-US" sz="4500" dirty="0" err="1">
                <a:solidFill>
                  <a:srgbClr val="FFFFFF"/>
                </a:solidFill>
                <a:latin typeface="Arial"/>
                <a:ea typeface="Arial"/>
                <a:cs typeface="Arial"/>
                <a:sym typeface="Arial"/>
              </a:rPr>
              <a:t>solicitar</a:t>
            </a:r>
            <a:r>
              <a:rPr lang="en-US" sz="4500" dirty="0">
                <a:solidFill>
                  <a:srgbClr val="FFFFFF"/>
                </a:solidFill>
                <a:latin typeface="Arial"/>
                <a:ea typeface="Arial"/>
                <a:cs typeface="Arial"/>
                <a:sym typeface="Arial"/>
              </a:rPr>
              <a:t> </a:t>
            </a:r>
            <a:r>
              <a:rPr lang="en-US" sz="4500" dirty="0" err="1">
                <a:solidFill>
                  <a:srgbClr val="FFFFFF"/>
                </a:solidFill>
                <a:latin typeface="Arial"/>
                <a:ea typeface="Arial"/>
                <a:cs typeface="Arial"/>
                <a:sym typeface="Arial"/>
              </a:rPr>
              <a:t>recursos</a:t>
            </a:r>
            <a:r>
              <a:rPr lang="en-US" sz="4500" dirty="0">
                <a:solidFill>
                  <a:srgbClr val="FFFFFF"/>
                </a:solidFill>
                <a:latin typeface="Arial"/>
                <a:ea typeface="Arial"/>
                <a:cs typeface="Arial"/>
                <a:sym typeface="Arial"/>
              </a:rPr>
              <a:t>.</a:t>
            </a:r>
          </a:p>
          <a:p>
            <a:pPr marL="971550" lvl="1" indent="-485775" algn="l">
              <a:lnSpc>
                <a:spcPts val="5400"/>
              </a:lnSpc>
              <a:buAutoNum type="arabicPeriod"/>
            </a:pPr>
            <a:r>
              <a:rPr lang="en-US" sz="4500" dirty="0">
                <a:solidFill>
                  <a:srgbClr val="FFFFFF"/>
                </a:solidFill>
                <a:latin typeface="Arial"/>
                <a:ea typeface="Arial"/>
                <a:cs typeface="Arial"/>
                <a:sym typeface="Arial"/>
              </a:rPr>
              <a:t> La confianza se </a:t>
            </a:r>
            <a:r>
              <a:rPr lang="en-US" sz="4500" dirty="0" err="1">
                <a:solidFill>
                  <a:srgbClr val="FFFFFF"/>
                </a:solidFill>
                <a:latin typeface="Arial"/>
                <a:ea typeface="Arial"/>
                <a:cs typeface="Arial"/>
                <a:sym typeface="Arial"/>
              </a:rPr>
              <a:t>construye</a:t>
            </a:r>
            <a:r>
              <a:rPr lang="en-US" sz="4500" dirty="0">
                <a:solidFill>
                  <a:srgbClr val="FFFFFF"/>
                </a:solidFill>
                <a:latin typeface="Arial"/>
                <a:ea typeface="Arial"/>
                <a:cs typeface="Arial"/>
                <a:sym typeface="Arial"/>
              </a:rPr>
              <a:t> </a:t>
            </a:r>
            <a:r>
              <a:rPr lang="en-US" sz="4500" dirty="0" err="1">
                <a:solidFill>
                  <a:srgbClr val="FFFFFF"/>
                </a:solidFill>
                <a:latin typeface="Arial"/>
                <a:ea typeface="Arial"/>
                <a:cs typeface="Arial"/>
                <a:sym typeface="Arial"/>
              </a:rPr>
              <a:t>ejecutando</a:t>
            </a:r>
            <a:r>
              <a:rPr lang="en-US" sz="4500" dirty="0">
                <a:solidFill>
                  <a:srgbClr val="FFFFFF"/>
                </a:solidFill>
                <a:latin typeface="Arial"/>
                <a:ea typeface="Arial"/>
                <a:cs typeface="Arial"/>
                <a:sym typeface="Arial"/>
              </a:rPr>
              <a:t> bien.</a:t>
            </a:r>
          </a:p>
          <a:p>
            <a:pPr marL="971550" lvl="1" indent="-485775" algn="l">
              <a:lnSpc>
                <a:spcPts val="5400"/>
              </a:lnSpc>
              <a:buAutoNum type="arabicPeriod"/>
            </a:pPr>
            <a:r>
              <a:rPr lang="en-US" sz="4500" dirty="0">
                <a:solidFill>
                  <a:srgbClr val="FFFFFF"/>
                </a:solidFill>
                <a:latin typeface="Arial"/>
                <a:ea typeface="Arial"/>
                <a:cs typeface="Arial"/>
                <a:sym typeface="Arial"/>
              </a:rPr>
              <a:t> La mayor </a:t>
            </a:r>
            <a:r>
              <a:rPr lang="en-US" sz="4500" dirty="0" err="1">
                <a:solidFill>
                  <a:srgbClr val="FFFFFF"/>
                </a:solidFill>
                <a:latin typeface="Arial"/>
                <a:ea typeface="Arial"/>
                <a:cs typeface="Arial"/>
                <a:sym typeface="Arial"/>
              </a:rPr>
              <a:t>herencia</a:t>
            </a:r>
            <a:r>
              <a:rPr lang="en-US" sz="4500" dirty="0">
                <a:solidFill>
                  <a:srgbClr val="FFFFFF"/>
                </a:solidFill>
                <a:latin typeface="Arial"/>
                <a:ea typeface="Arial"/>
                <a:cs typeface="Arial"/>
                <a:sym typeface="Arial"/>
              </a:rPr>
              <a:t> de un </a:t>
            </a:r>
            <a:r>
              <a:rPr lang="en-US" sz="4500" dirty="0" err="1">
                <a:solidFill>
                  <a:srgbClr val="FFFFFF"/>
                </a:solidFill>
                <a:latin typeface="Arial"/>
                <a:ea typeface="Arial"/>
                <a:cs typeface="Arial"/>
                <a:sym typeface="Arial"/>
              </a:rPr>
              <a:t>proyecto</a:t>
            </a:r>
            <a:r>
              <a:rPr lang="en-US" sz="4500" dirty="0">
                <a:solidFill>
                  <a:srgbClr val="FFFFFF"/>
                </a:solidFill>
                <a:latin typeface="Arial"/>
                <a:ea typeface="Arial"/>
                <a:cs typeface="Arial"/>
                <a:sym typeface="Arial"/>
              </a:rPr>
              <a:t> son las </a:t>
            </a:r>
            <a:r>
              <a:rPr lang="en-US" sz="4500" dirty="0" err="1">
                <a:solidFill>
                  <a:srgbClr val="FFFFFF"/>
                </a:solidFill>
                <a:latin typeface="Arial"/>
                <a:ea typeface="Arial"/>
                <a:cs typeface="Arial"/>
                <a:sym typeface="Arial"/>
              </a:rPr>
              <a:t>capacidades</a:t>
            </a:r>
            <a:r>
              <a:rPr lang="en-US" sz="4500" dirty="0">
                <a:solidFill>
                  <a:srgbClr val="FFFFFF"/>
                </a:solidFill>
                <a:latin typeface="Arial"/>
                <a:ea typeface="Arial"/>
                <a:cs typeface="Arial"/>
                <a:sym typeface="Arial"/>
              </a:rPr>
              <a:t> </a:t>
            </a:r>
            <a:r>
              <a:rPr lang="en-US" sz="4500" dirty="0" err="1">
                <a:solidFill>
                  <a:srgbClr val="FFFFFF"/>
                </a:solidFill>
                <a:latin typeface="Arial"/>
                <a:ea typeface="Arial"/>
                <a:cs typeface="Arial"/>
                <a:sym typeface="Arial"/>
              </a:rPr>
              <a:t>que</a:t>
            </a:r>
            <a:r>
              <a:rPr lang="en-US" sz="4500" dirty="0">
                <a:solidFill>
                  <a:srgbClr val="FFFFFF"/>
                </a:solidFill>
                <a:latin typeface="Arial"/>
                <a:ea typeface="Arial"/>
                <a:cs typeface="Arial"/>
                <a:sym typeface="Arial"/>
              </a:rPr>
              <a:t> </a:t>
            </a:r>
            <a:r>
              <a:rPr lang="en-US" sz="4500" dirty="0" err="1">
                <a:solidFill>
                  <a:srgbClr val="FFFFFF"/>
                </a:solidFill>
                <a:latin typeface="Arial"/>
                <a:ea typeface="Arial"/>
                <a:cs typeface="Arial"/>
                <a:sym typeface="Arial"/>
              </a:rPr>
              <a:t>deja</a:t>
            </a:r>
            <a:r>
              <a:rPr lang="en-US" sz="4500" dirty="0">
                <a:solidFill>
                  <a:srgbClr val="FFFFFF"/>
                </a:solidFill>
                <a:latin typeface="Arial"/>
                <a:ea typeface="Arial"/>
                <a:cs typeface="Arial"/>
                <a:sym typeface="Arial"/>
              </a:rPr>
              <a:t> </a:t>
            </a:r>
            <a:r>
              <a:rPr lang="en-US" sz="4500" dirty="0" err="1">
                <a:solidFill>
                  <a:srgbClr val="FFFFFF"/>
                </a:solidFill>
                <a:latin typeface="Arial"/>
                <a:ea typeface="Arial"/>
                <a:cs typeface="Arial"/>
                <a:sym typeface="Arial"/>
              </a:rPr>
              <a:t>instaladas</a:t>
            </a:r>
            <a:r>
              <a:rPr lang="en-US" sz="4500" dirty="0">
                <a:solidFill>
                  <a:srgbClr val="FFFFFF"/>
                </a:solidFill>
                <a:latin typeface="Arial"/>
                <a:ea typeface="Arial"/>
                <a:cs typeface="Arial"/>
                <a:sym typeface="Arial"/>
              </a:rPr>
              <a:t>.</a:t>
            </a:r>
          </a:p>
          <a:p>
            <a:pPr algn="ctr">
              <a:lnSpc>
                <a:spcPts val="6879"/>
              </a:lnSpc>
            </a:pPr>
            <a:r>
              <a:rPr lang="en-US" sz="5732" dirty="0">
                <a:solidFill>
                  <a:srgbClr val="FFFFFF"/>
                </a:solidFill>
                <a:latin typeface="Arial"/>
                <a:ea typeface="Arial"/>
                <a:cs typeface="Arial"/>
                <a:sym typeface="Arial"/>
              </a:rPr>
              <a:t> </a:t>
            </a:r>
          </a:p>
        </p:txBody>
      </p:sp>
      <p:sp>
        <p:nvSpPr>
          <p:cNvPr id="5" name="Freeform 5"/>
          <p:cNvSpPr/>
          <p:nvPr/>
        </p:nvSpPr>
        <p:spPr>
          <a:xfrm>
            <a:off x="0" y="0"/>
            <a:ext cx="1785045" cy="2453326"/>
          </a:xfrm>
          <a:custGeom>
            <a:avLst/>
            <a:gdLst/>
            <a:ahLst/>
            <a:cxnLst/>
            <a:rect l="l" t="t" r="r" b="b"/>
            <a:pathLst>
              <a:path w="1785045" h="2453326">
                <a:moveTo>
                  <a:pt x="0" y="0"/>
                </a:moveTo>
                <a:lnTo>
                  <a:pt x="1785045" y="0"/>
                </a:lnTo>
                <a:lnTo>
                  <a:pt x="1785045" y="2453326"/>
                </a:lnTo>
                <a:lnTo>
                  <a:pt x="0" y="245332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s-CO"/>
          </a:p>
        </p:txBody>
      </p:sp>
      <p:sp>
        <p:nvSpPr>
          <p:cNvPr id="6" name="TextBox 6"/>
          <p:cNvSpPr txBox="1"/>
          <p:nvPr/>
        </p:nvSpPr>
        <p:spPr>
          <a:xfrm>
            <a:off x="892523" y="1538926"/>
            <a:ext cx="17733340" cy="1219200"/>
          </a:xfrm>
          <a:prstGeom prst="rect">
            <a:avLst/>
          </a:prstGeom>
        </p:spPr>
        <p:txBody>
          <a:bodyPr lIns="0" tIns="0" rIns="0" bIns="0" rtlCol="0" anchor="t">
            <a:spAutoFit/>
          </a:bodyPr>
          <a:lstStyle/>
          <a:p>
            <a:pPr algn="ctr">
              <a:lnSpc>
                <a:spcPts val="9600"/>
              </a:lnSpc>
            </a:pPr>
            <a:r>
              <a:rPr lang="en-US" sz="8000" b="1">
                <a:solidFill>
                  <a:srgbClr val="EB6906"/>
                </a:solidFill>
                <a:latin typeface="Montserrat Ultra-Bold"/>
                <a:ea typeface="Montserrat Ultra-Bold"/>
                <a:cs typeface="Montserrat Ultra-Bold"/>
                <a:sym typeface="Montserrat Ultra-Bold"/>
              </a:rPr>
              <a:t>RECOMENDACIONES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2278</Words>
  <Application>Microsoft Office PowerPoint</Application>
  <PresentationFormat>Personalizado</PresentationFormat>
  <Paragraphs>167</Paragraphs>
  <Slides>10</Slides>
  <Notes>9</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10</vt:i4>
      </vt:variant>
    </vt:vector>
  </HeadingPairs>
  <TitlesOfParts>
    <vt:vector size="18" baseType="lpstr">
      <vt:lpstr>Montserrat Ultra-Bold</vt:lpstr>
      <vt:lpstr>Montserrat Bold</vt:lpstr>
      <vt:lpstr>Arial Bold</vt:lpstr>
      <vt:lpstr>Arial</vt:lpstr>
      <vt:lpstr>Montserrat Heavy</vt:lpstr>
      <vt:lpstr>Arial Italics</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Congreso CIDEU 2026</dc:title>
  <dc:creator>LauRe</dc:creator>
  <cp:lastModifiedBy>Laura Restrepo Garzón</cp:lastModifiedBy>
  <cp:revision>1</cp:revision>
  <dcterms:created xsi:type="dcterms:W3CDTF">2006-08-16T00:00:00Z</dcterms:created>
  <dcterms:modified xsi:type="dcterms:W3CDTF">2026-07-13T22:28:46Z</dcterms:modified>
  <dc:identifier>DAHOzosP6kA</dc:identifier>
</cp:coreProperties>
</file>