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5397500" cy="3594100"/>
  <p:notesSz cx="6858000" cy="9144000"/>
  <p:embeddedFontLst>
    <p:embeddedFont>
      <p:font typeface="Montserrat 2" panose="020B0604020202020204" charset="0"/>
      <p:regular r:id="rId21"/>
    </p:embeddedFont>
    <p:embeddedFont>
      <p:font typeface="Montserrat 3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68" d="100"/>
          <a:sy n="168" d="100"/>
        </p:scale>
        <p:origin x="979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97" y="0"/>
            <a:ext cx="2488360" cy="3599420"/>
            <a:chOff x="0" y="0"/>
            <a:chExt cx="2935564" cy="4246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35564" cy="4246300"/>
            </a:xfrm>
            <a:custGeom>
              <a:avLst/>
              <a:gdLst/>
              <a:ahLst/>
              <a:cxnLst/>
              <a:rect l="l" t="t" r="r" b="b"/>
              <a:pathLst>
                <a:path w="2935564" h="4246300">
                  <a:moveTo>
                    <a:pt x="0" y="0"/>
                  </a:moveTo>
                  <a:lnTo>
                    <a:pt x="2935564" y="0"/>
                  </a:lnTo>
                  <a:lnTo>
                    <a:pt x="2935564" y="4246300"/>
                  </a:lnTo>
                  <a:lnTo>
                    <a:pt x="0" y="4246300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935564" cy="4255825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063" y="78624"/>
            <a:ext cx="1979809" cy="490785"/>
            <a:chOff x="0" y="0"/>
            <a:chExt cx="4752530" cy="11781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" b="4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7" name="Freeform 7"/>
          <p:cNvSpPr/>
          <p:nvPr/>
        </p:nvSpPr>
        <p:spPr>
          <a:xfrm>
            <a:off x="2501057" y="0"/>
            <a:ext cx="3891179" cy="3660356"/>
          </a:xfrm>
          <a:custGeom>
            <a:avLst/>
            <a:gdLst/>
            <a:ahLst/>
            <a:cxnLst/>
            <a:rect l="l" t="t" r="r" b="b"/>
            <a:pathLst>
              <a:path w="3891179" h="3660356">
                <a:moveTo>
                  <a:pt x="0" y="0"/>
                </a:moveTo>
                <a:lnTo>
                  <a:pt x="3891179" y="0"/>
                </a:lnTo>
                <a:lnTo>
                  <a:pt x="3891179" y="3660356"/>
                </a:lnTo>
                <a:lnTo>
                  <a:pt x="0" y="3660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142" t="-162512" r="-428203" b="-324174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TextBox 8"/>
          <p:cNvSpPr txBox="1"/>
          <p:nvPr/>
        </p:nvSpPr>
        <p:spPr>
          <a:xfrm>
            <a:off x="178318" y="1771135"/>
            <a:ext cx="2157118" cy="1415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19"/>
              </a:lnSpc>
              <a:spcBef>
                <a:spcPct val="0"/>
              </a:spcBef>
            </a:pPr>
            <a:r>
              <a:rPr lang="en-US" sz="1657" b="1" u="none" strike="noStrike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EQUIDAD TERRITORIAL COMO OTRA FORMA DE JUSTICIA SOCIAL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38" y="-138503"/>
            <a:ext cx="5819146" cy="3877006"/>
          </a:xfrm>
          <a:custGeom>
            <a:avLst/>
            <a:gdLst/>
            <a:ahLst/>
            <a:cxnLst/>
            <a:rect l="l" t="t" r="r" b="b"/>
            <a:pathLst>
              <a:path w="5819146" h="3877006">
                <a:moveTo>
                  <a:pt x="0" y="0"/>
                </a:moveTo>
                <a:lnTo>
                  <a:pt x="5819146" y="0"/>
                </a:lnTo>
                <a:lnTo>
                  <a:pt x="5819146" y="3877006"/>
                </a:lnTo>
                <a:lnTo>
                  <a:pt x="0" y="3877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213" y="-265782"/>
            <a:ext cx="5444213" cy="4098282"/>
          </a:xfrm>
          <a:custGeom>
            <a:avLst/>
            <a:gdLst/>
            <a:ahLst/>
            <a:cxnLst/>
            <a:rect l="l" t="t" r="r" b="b"/>
            <a:pathLst>
              <a:path w="5444213" h="4098282">
                <a:moveTo>
                  <a:pt x="0" y="0"/>
                </a:moveTo>
                <a:lnTo>
                  <a:pt x="5444213" y="0"/>
                </a:lnTo>
                <a:lnTo>
                  <a:pt x="5444213" y="4098282"/>
                </a:lnTo>
                <a:lnTo>
                  <a:pt x="0" y="4098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37" y="2290"/>
            <a:ext cx="5407337" cy="3606018"/>
          </a:xfrm>
          <a:custGeom>
            <a:avLst/>
            <a:gdLst/>
            <a:ahLst/>
            <a:cxnLst/>
            <a:rect l="l" t="t" r="r" b="b"/>
            <a:pathLst>
              <a:path w="5407337" h="3606018">
                <a:moveTo>
                  <a:pt x="0" y="0"/>
                </a:moveTo>
                <a:lnTo>
                  <a:pt x="5407337" y="0"/>
                </a:lnTo>
                <a:lnTo>
                  <a:pt x="5407337" y="3606018"/>
                </a:lnTo>
                <a:lnTo>
                  <a:pt x="0" y="3606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134" y="-28228"/>
            <a:ext cx="5532492" cy="4149369"/>
          </a:xfrm>
          <a:custGeom>
            <a:avLst/>
            <a:gdLst/>
            <a:ahLst/>
            <a:cxnLst/>
            <a:rect l="l" t="t" r="r" b="b"/>
            <a:pathLst>
              <a:path w="5532492" h="4149369">
                <a:moveTo>
                  <a:pt x="0" y="0"/>
                </a:moveTo>
                <a:lnTo>
                  <a:pt x="5532493" y="0"/>
                </a:lnTo>
                <a:lnTo>
                  <a:pt x="5532493" y="4149369"/>
                </a:lnTo>
                <a:lnTo>
                  <a:pt x="0" y="4149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456913" cy="3639079"/>
          </a:xfrm>
          <a:custGeom>
            <a:avLst/>
            <a:gdLst/>
            <a:ahLst/>
            <a:cxnLst/>
            <a:rect l="l" t="t" r="r" b="b"/>
            <a:pathLst>
              <a:path w="5456913" h="3639079">
                <a:moveTo>
                  <a:pt x="0" y="0"/>
                </a:moveTo>
                <a:lnTo>
                  <a:pt x="5456913" y="0"/>
                </a:lnTo>
                <a:lnTo>
                  <a:pt x="5456913" y="3639079"/>
                </a:lnTo>
                <a:lnTo>
                  <a:pt x="0" y="3639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604" y="-101971"/>
            <a:ext cx="5784655" cy="3854027"/>
          </a:xfrm>
          <a:custGeom>
            <a:avLst/>
            <a:gdLst/>
            <a:ahLst/>
            <a:cxnLst/>
            <a:rect l="l" t="t" r="r" b="b"/>
            <a:pathLst>
              <a:path w="5784655" h="3854027">
                <a:moveTo>
                  <a:pt x="0" y="0"/>
                </a:moveTo>
                <a:lnTo>
                  <a:pt x="5784655" y="0"/>
                </a:lnTo>
                <a:lnTo>
                  <a:pt x="5784655" y="3854026"/>
                </a:lnTo>
                <a:lnTo>
                  <a:pt x="0" y="3854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962" y="-317971"/>
            <a:ext cx="5683801" cy="4262851"/>
          </a:xfrm>
          <a:custGeom>
            <a:avLst/>
            <a:gdLst/>
            <a:ahLst/>
            <a:cxnLst/>
            <a:rect l="l" t="t" r="r" b="b"/>
            <a:pathLst>
              <a:path w="5683801" h="4262851">
                <a:moveTo>
                  <a:pt x="0" y="0"/>
                </a:moveTo>
                <a:lnTo>
                  <a:pt x="5683801" y="0"/>
                </a:lnTo>
                <a:lnTo>
                  <a:pt x="5683801" y="4262851"/>
                </a:lnTo>
                <a:lnTo>
                  <a:pt x="0" y="4262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15703" y="0"/>
            <a:ext cx="3114308" cy="3343988"/>
          </a:xfrm>
          <a:custGeom>
            <a:avLst/>
            <a:gdLst/>
            <a:ahLst/>
            <a:cxnLst/>
            <a:rect l="l" t="t" r="r" b="b"/>
            <a:pathLst>
              <a:path w="3114308" h="3343988">
                <a:moveTo>
                  <a:pt x="0" y="0"/>
                </a:moveTo>
                <a:lnTo>
                  <a:pt x="3114308" y="0"/>
                </a:lnTo>
                <a:lnTo>
                  <a:pt x="3114308" y="3343988"/>
                </a:lnTo>
                <a:lnTo>
                  <a:pt x="0" y="3343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101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4792337" y="244915"/>
            <a:ext cx="254453" cy="244593"/>
          </a:xfrm>
          <a:custGeom>
            <a:avLst/>
            <a:gdLst/>
            <a:ahLst/>
            <a:cxnLst/>
            <a:rect l="l" t="t" r="r" b="b"/>
            <a:pathLst>
              <a:path w="254453" h="244593">
                <a:moveTo>
                  <a:pt x="0" y="0"/>
                </a:moveTo>
                <a:lnTo>
                  <a:pt x="254453" y="0"/>
                </a:lnTo>
                <a:lnTo>
                  <a:pt x="254453" y="244593"/>
                </a:lnTo>
                <a:lnTo>
                  <a:pt x="0" y="2445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7"/>
          <p:cNvSpPr txBox="1"/>
          <p:nvPr/>
        </p:nvSpPr>
        <p:spPr>
          <a:xfrm>
            <a:off x="22290" y="3382470"/>
            <a:ext cx="3963450" cy="1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ACTORES Y PROYECTOS A SER FINANCIADOS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51024" y="53645"/>
            <a:ext cx="2469432" cy="19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CIRES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59514" y="1681519"/>
            <a:ext cx="1164443" cy="19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MOVER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0998" y="63170"/>
            <a:ext cx="693826" cy="34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5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GIZ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00000" y="308973"/>
            <a:ext cx="1727373" cy="12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Gestión de riesgo</a:t>
            </a:r>
          </a:p>
          <a:p>
            <a:pPr algn="l">
              <a:lnSpc>
                <a:spcPts val="1146"/>
              </a:lnSpc>
            </a:pPr>
            <a:endParaRPr lang="en-US" sz="818" b="1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Resiliencia barrial</a:t>
            </a:r>
          </a:p>
          <a:p>
            <a:pPr algn="l">
              <a:lnSpc>
                <a:spcPts val="1146"/>
              </a:lnSpc>
            </a:pPr>
            <a:endParaRPr lang="en-US" sz="818" b="1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Participación ciudadana</a:t>
            </a:r>
          </a:p>
          <a:p>
            <a:pPr algn="l">
              <a:lnSpc>
                <a:spcPts val="1146"/>
              </a:lnSpc>
            </a:pPr>
            <a:endParaRPr lang="en-US" sz="818" b="1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Corredor Río Chibunga</a:t>
            </a:r>
          </a:p>
          <a:p>
            <a:pPr algn="l">
              <a:lnSpc>
                <a:spcPts val="1146"/>
              </a:lnSpc>
            </a:pPr>
            <a:endParaRPr lang="en-US" sz="818" b="1">
              <a:solidFill>
                <a:srgbClr val="BA1E1A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Infraestructura Verde - Azul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93354" y="1896766"/>
            <a:ext cx="1634019" cy="12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spcBef>
                <a:spcPct val="0"/>
              </a:spcBef>
              <a:buFont typeface="Arial"/>
              <a:buChar char="•"/>
            </a:pPr>
            <a:r>
              <a:rPr lang="en-US" sz="818" b="1" u="none" strike="noStrike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Creación</a:t>
            </a:r>
            <a:r>
              <a:rPr lang="en-US" sz="818" b="1" u="none" strike="noStrike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EP </a:t>
            </a:r>
            <a:r>
              <a:rPr lang="en-US" sz="818" b="1" u="none" strike="noStrike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Movilidad</a:t>
            </a:r>
            <a:endParaRPr lang="en-US" sz="818" b="1" u="none" strike="noStrike" dirty="0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1146"/>
              </a:lnSpc>
              <a:spcBef>
                <a:spcPct val="0"/>
              </a:spcBef>
            </a:pPr>
            <a:endParaRPr lang="en-US" sz="818" b="1" u="none" strike="noStrike" dirty="0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spcBef>
                <a:spcPct val="0"/>
              </a:spcBef>
              <a:buFont typeface="Arial"/>
              <a:buChar char="•"/>
            </a:pPr>
            <a:r>
              <a:rPr lang="en-US" sz="818" b="1" u="none" strike="noStrike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Urbanísmo</a:t>
            </a:r>
            <a:r>
              <a:rPr lang="en-US" sz="818" b="1" u="none" strike="noStrike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  <a:r>
              <a:rPr lang="en-US" sz="818" b="1" u="none" strike="noStrike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táctico</a:t>
            </a:r>
            <a:endParaRPr lang="en-US" sz="818" b="1" u="none" strike="noStrike" dirty="0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1146"/>
              </a:lnSpc>
              <a:spcBef>
                <a:spcPct val="0"/>
              </a:spcBef>
            </a:pPr>
            <a:endParaRPr lang="en-US" sz="818" b="1" u="none" strike="noStrike" dirty="0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spcBef>
                <a:spcPct val="0"/>
              </a:spcBef>
              <a:buFont typeface="Arial"/>
              <a:buChar char="•"/>
            </a:pPr>
            <a:r>
              <a:rPr lang="en-US" sz="818" b="1" u="none" strike="noStrike" dirty="0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Red </a:t>
            </a:r>
            <a:r>
              <a:rPr lang="en-US" sz="818" b="1" u="none" strike="noStrike" dirty="0" err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boulevares</a:t>
            </a:r>
            <a:r>
              <a:rPr lang="en-US" sz="818" b="1" u="none" strike="noStrike" dirty="0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 y </a:t>
            </a:r>
            <a:r>
              <a:rPr lang="en-US" sz="818" b="1" u="none" strike="noStrike" dirty="0" err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ciclovias</a:t>
            </a:r>
            <a:endParaRPr lang="en-US" sz="818" b="1" u="none" strike="noStrike" dirty="0">
              <a:solidFill>
                <a:srgbClr val="BA1E1A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1146"/>
              </a:lnSpc>
              <a:spcBef>
                <a:spcPct val="0"/>
              </a:spcBef>
            </a:pPr>
            <a:endParaRPr lang="en-US" sz="818" b="1" u="none" strike="noStrike" dirty="0">
              <a:solidFill>
                <a:srgbClr val="BA1E1A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spcBef>
                <a:spcPct val="0"/>
              </a:spcBef>
              <a:buFont typeface="Arial"/>
              <a:buChar char="•"/>
            </a:pPr>
            <a:r>
              <a:rPr lang="en-US" sz="818" b="1" u="none" strike="noStrike" dirty="0" err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Movidad</a:t>
            </a:r>
            <a:r>
              <a:rPr lang="en-US" sz="818" b="1" u="none" strike="noStrike" dirty="0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  <a:r>
              <a:rPr lang="en-US" sz="818" b="1" u="none" strike="noStrike" dirty="0" err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estudiantil</a:t>
            </a:r>
            <a:endParaRPr lang="en-US" sz="818" b="1" u="none" strike="noStrike" dirty="0">
              <a:solidFill>
                <a:srgbClr val="BA1E1A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1146"/>
              </a:lnSpc>
              <a:spcBef>
                <a:spcPct val="0"/>
              </a:spcBef>
            </a:pPr>
            <a:endParaRPr lang="en-US" sz="818" b="1" u="none" strike="noStrike" dirty="0">
              <a:solidFill>
                <a:srgbClr val="BA1E1A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 u="none" strike="noStrike" dirty="0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Centro bajo </a:t>
            </a:r>
            <a:r>
              <a:rPr lang="en-US" sz="818" b="1" u="none" strike="noStrike" dirty="0" err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en</a:t>
            </a:r>
            <a:r>
              <a:rPr lang="en-US" sz="818" b="1" u="none" strike="noStrike" dirty="0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  <a:r>
              <a:rPr lang="en-US" sz="818" b="1" u="none" strike="noStrike" dirty="0" err="1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emisiones</a:t>
            </a:r>
            <a:endParaRPr lang="en-US" sz="818" b="1" u="none" strike="noStrike" dirty="0">
              <a:solidFill>
                <a:srgbClr val="BA1E1A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792337" y="535436"/>
            <a:ext cx="254453" cy="244593"/>
          </a:xfrm>
          <a:custGeom>
            <a:avLst/>
            <a:gdLst/>
            <a:ahLst/>
            <a:cxnLst/>
            <a:rect l="l" t="t" r="r" b="b"/>
            <a:pathLst>
              <a:path w="254453" h="244593">
                <a:moveTo>
                  <a:pt x="0" y="0"/>
                </a:moveTo>
                <a:lnTo>
                  <a:pt x="254453" y="0"/>
                </a:lnTo>
                <a:lnTo>
                  <a:pt x="254453" y="244593"/>
                </a:lnTo>
                <a:lnTo>
                  <a:pt x="0" y="2445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4" name="Freeform 14"/>
          <p:cNvSpPr/>
          <p:nvPr/>
        </p:nvSpPr>
        <p:spPr>
          <a:xfrm>
            <a:off x="4792337" y="819133"/>
            <a:ext cx="254453" cy="244593"/>
          </a:xfrm>
          <a:custGeom>
            <a:avLst/>
            <a:gdLst/>
            <a:ahLst/>
            <a:cxnLst/>
            <a:rect l="l" t="t" r="r" b="b"/>
            <a:pathLst>
              <a:path w="254453" h="244593">
                <a:moveTo>
                  <a:pt x="0" y="0"/>
                </a:moveTo>
                <a:lnTo>
                  <a:pt x="254453" y="0"/>
                </a:lnTo>
                <a:lnTo>
                  <a:pt x="254453" y="244593"/>
                </a:lnTo>
                <a:lnTo>
                  <a:pt x="0" y="2445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5" name="Freeform 15"/>
          <p:cNvSpPr/>
          <p:nvPr/>
        </p:nvSpPr>
        <p:spPr>
          <a:xfrm>
            <a:off x="4821547" y="1873250"/>
            <a:ext cx="254453" cy="244593"/>
          </a:xfrm>
          <a:custGeom>
            <a:avLst/>
            <a:gdLst/>
            <a:ahLst/>
            <a:cxnLst/>
            <a:rect l="l" t="t" r="r" b="b"/>
            <a:pathLst>
              <a:path w="254453" h="244593">
                <a:moveTo>
                  <a:pt x="0" y="0"/>
                </a:moveTo>
                <a:lnTo>
                  <a:pt x="254453" y="0"/>
                </a:lnTo>
                <a:lnTo>
                  <a:pt x="254453" y="244593"/>
                </a:lnTo>
                <a:lnTo>
                  <a:pt x="0" y="2445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6" name="Freeform 16"/>
          <p:cNvSpPr/>
          <p:nvPr/>
        </p:nvSpPr>
        <p:spPr>
          <a:xfrm>
            <a:off x="4821547" y="2155943"/>
            <a:ext cx="254453" cy="244593"/>
          </a:xfrm>
          <a:custGeom>
            <a:avLst/>
            <a:gdLst/>
            <a:ahLst/>
            <a:cxnLst/>
            <a:rect l="l" t="t" r="r" b="b"/>
            <a:pathLst>
              <a:path w="254453" h="244593">
                <a:moveTo>
                  <a:pt x="0" y="0"/>
                </a:moveTo>
                <a:lnTo>
                  <a:pt x="254453" y="0"/>
                </a:lnTo>
                <a:lnTo>
                  <a:pt x="254453" y="244593"/>
                </a:lnTo>
                <a:lnTo>
                  <a:pt x="0" y="2445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7" name="TextBox 17"/>
          <p:cNvSpPr txBox="1"/>
          <p:nvPr/>
        </p:nvSpPr>
        <p:spPr>
          <a:xfrm>
            <a:off x="4836776" y="1025626"/>
            <a:ext cx="141208" cy="29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  <a:spcBef>
                <a:spcPct val="0"/>
              </a:spcBef>
            </a:pPr>
            <a:r>
              <a:rPr lang="en-US" sz="1718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$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78169" y="2392794"/>
            <a:ext cx="141208" cy="29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  <a:spcBef>
                <a:spcPct val="0"/>
              </a:spcBef>
            </a:pPr>
            <a:r>
              <a:rPr lang="en-US" sz="1718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$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78169" y="2682516"/>
            <a:ext cx="141208" cy="29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  <a:spcBef>
                <a:spcPct val="0"/>
              </a:spcBef>
            </a:pPr>
            <a:r>
              <a:rPr lang="en-US" sz="1718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$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36776" y="1286773"/>
            <a:ext cx="141208" cy="29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  <a:spcBef>
                <a:spcPct val="0"/>
              </a:spcBef>
            </a:pPr>
            <a:r>
              <a:rPr lang="en-US" sz="1718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$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78169" y="2958387"/>
            <a:ext cx="141208" cy="29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  <a:spcBef>
                <a:spcPct val="0"/>
              </a:spcBef>
            </a:pPr>
            <a:r>
              <a:rPr lang="en-US" sz="1718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$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5429864" cy="3333653"/>
          </a:xfrm>
          <a:custGeom>
            <a:avLst/>
            <a:gdLst/>
            <a:ahLst/>
            <a:cxnLst/>
            <a:rect l="l" t="t" r="r" b="b"/>
            <a:pathLst>
              <a:path w="5429864" h="3333653">
                <a:moveTo>
                  <a:pt x="0" y="0"/>
                </a:moveTo>
                <a:lnTo>
                  <a:pt x="5429864" y="0"/>
                </a:lnTo>
                <a:lnTo>
                  <a:pt x="5429864" y="3333653"/>
                </a:lnTo>
                <a:lnTo>
                  <a:pt x="0" y="3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479" b="-21680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148237" y="2053847"/>
            <a:ext cx="1037074" cy="1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Enfoque eficaz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7372" y="2171676"/>
            <a:ext cx="2276165" cy="10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"/>
              </a:lnSpc>
              <a:spcBef>
                <a:spcPct val="0"/>
              </a:spcBef>
            </a:pPr>
            <a:r>
              <a:rPr lang="en-US" sz="6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Conocer las intenciones de los organismos financistas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237" y="2553083"/>
            <a:ext cx="921193" cy="1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Continuidad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6608" y="2661388"/>
            <a:ext cx="2354327" cy="117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"/>
              </a:lnSpc>
              <a:spcBef>
                <a:spcPct val="0"/>
              </a:spcBef>
            </a:pPr>
            <a:r>
              <a:rPr lang="en-US" sz="718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Inducción</a:t>
            </a:r>
            <a:r>
              <a:rPr lang="en-US" sz="718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a </a:t>
            </a:r>
            <a:r>
              <a:rPr lang="en-US" sz="718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nuevas</a:t>
            </a:r>
            <a:r>
              <a:rPr lang="en-US" sz="718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  <a:r>
              <a:rPr lang="en-US" sz="718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autoridades</a:t>
            </a:r>
            <a:r>
              <a:rPr lang="en-US" sz="718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y </a:t>
            </a:r>
            <a:r>
              <a:rPr lang="en-US" sz="718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su</a:t>
            </a:r>
            <a:r>
              <a:rPr lang="en-US" sz="718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  <a:r>
              <a:rPr lang="en-US" sz="718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equipo</a:t>
            </a:r>
            <a:endParaRPr lang="en-US" sz="718" dirty="0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4106" y="603618"/>
            <a:ext cx="691432" cy="130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 dirty="0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Visión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4661" y="754890"/>
            <a:ext cx="1365110" cy="10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"/>
              </a:lnSpc>
              <a:spcBef>
                <a:spcPct val="0"/>
              </a:spcBef>
            </a:pPr>
            <a:r>
              <a:rPr lang="en-US" sz="618" dirty="0" err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Construcción</a:t>
            </a:r>
            <a:r>
              <a:rPr lang="en-US" sz="618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del Plan Riobamba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237" y="992350"/>
            <a:ext cx="2303742" cy="1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 b="1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Capacidades técnicas de planificación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9447" y="1129230"/>
            <a:ext cx="1234982" cy="3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6"/>
              </a:lnSpc>
            </a:pPr>
            <a:r>
              <a:rPr lang="en-US" sz="618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Capitación multidisciplinario </a:t>
            </a:r>
          </a:p>
          <a:p>
            <a:pPr algn="l">
              <a:lnSpc>
                <a:spcPts val="866"/>
              </a:lnSpc>
            </a:pPr>
            <a:r>
              <a:rPr lang="en-US" sz="618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Recetarios</a:t>
            </a:r>
          </a:p>
          <a:p>
            <a:pPr algn="l">
              <a:lnSpc>
                <a:spcPts val="866"/>
              </a:lnSpc>
              <a:spcBef>
                <a:spcPct val="0"/>
              </a:spcBef>
            </a:pPr>
            <a:r>
              <a:rPr lang="en-US" sz="618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Dialogo continuo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237" y="1595315"/>
            <a:ext cx="737301" cy="1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buFont typeface="Arial"/>
              <a:buChar char="•"/>
            </a:pPr>
            <a:r>
              <a:rPr lang="en-US" sz="818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Confianza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5143" y="1712659"/>
            <a:ext cx="1596393" cy="10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"/>
              </a:lnSpc>
              <a:spcBef>
                <a:spcPct val="0"/>
              </a:spcBef>
            </a:pPr>
            <a:r>
              <a:rPr lang="en-US" sz="618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Confianza de que los recursos lleguen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3382470"/>
            <a:ext cx="2670935" cy="1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DESAFIOS Y REPLICABILIDAD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72636" y="176741"/>
            <a:ext cx="1767364" cy="14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6"/>
              </a:lnSpc>
              <a:spcBef>
                <a:spcPct val="0"/>
              </a:spcBef>
            </a:pPr>
            <a:r>
              <a:rPr lang="en-US" sz="818" b="1" u="none" strike="noStrike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¿Qué hace Riobamba diferente?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08330" y="383104"/>
            <a:ext cx="2095976" cy="47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en-US" sz="2857" b="1" u="none" strike="noStrike" dirty="0">
                <a:solidFill>
                  <a:srgbClr val="5D585F"/>
                </a:solidFill>
                <a:latin typeface="Montserrat 2"/>
                <a:ea typeface="Montserrat 2"/>
                <a:cs typeface="Montserrat 2"/>
                <a:sym typeface="Montserrat 2"/>
              </a:rPr>
              <a:t>INTEGRAR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9447" y="214836"/>
            <a:ext cx="1570434" cy="14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6"/>
              </a:lnSpc>
              <a:spcBef>
                <a:spcPct val="0"/>
              </a:spcBef>
            </a:pPr>
            <a:r>
              <a:rPr lang="en-US" sz="818" b="1" u="none" strike="noStrike">
                <a:solidFill>
                  <a:srgbClr val="BA1E1A"/>
                </a:solidFill>
                <a:latin typeface="Montserrat 2"/>
                <a:ea typeface="Montserrat 2"/>
                <a:cs typeface="Montserrat 2"/>
                <a:sym typeface="Montserrat 2"/>
              </a:rPr>
              <a:t>¿Con qué nos encontramos?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46914" y="1021400"/>
            <a:ext cx="1818808" cy="3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6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866"/>
              </a:lnSpc>
              <a:spcBef>
                <a:spcPct val="0"/>
              </a:spcBef>
            </a:pPr>
            <a:r>
              <a:rPr lang="en-US" sz="618" b="1" u="none" strike="noStrike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Contamos con una visión clara y una voluntad política excepcional.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21383" y="958233"/>
            <a:ext cx="2449688" cy="14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spcBef>
                <a:spcPct val="0"/>
              </a:spcBef>
              <a:buFont typeface="Arial"/>
              <a:buChar char="•"/>
            </a:pPr>
            <a:r>
              <a:rPr lang="en-US" sz="818" b="1" u="none" strike="noStrike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Liderazgo y Gobernanza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88708" y="1846037"/>
            <a:ext cx="1777014" cy="21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6"/>
              </a:lnSpc>
              <a:spcBef>
                <a:spcPct val="0"/>
              </a:spcBef>
            </a:pPr>
            <a:r>
              <a:rPr lang="en-US" sz="618" b="1" u="none" strike="noStrike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Priorizamos la asistencia técnica  y convenios con multilaterales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08813" y="1654229"/>
            <a:ext cx="1643543" cy="271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spcBef>
                <a:spcPct val="0"/>
              </a:spcBef>
              <a:buFont typeface="Arial"/>
              <a:buChar char="•"/>
            </a:pPr>
            <a:r>
              <a:rPr lang="en-US" sz="818" b="1" u="none" strike="noStrike" dirty="0" err="1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Enfoque</a:t>
            </a:r>
            <a:r>
              <a:rPr lang="en-US" sz="818" b="1" u="none" strike="noStrike" dirty="0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  <a:r>
              <a:rPr lang="en-US" sz="818" b="1" u="none" strike="noStrike" dirty="0" err="1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Estratégico</a:t>
            </a:r>
            <a:endParaRPr lang="en-US" sz="818" b="1" u="none" strike="noStrike" dirty="0">
              <a:solidFill>
                <a:srgbClr val="24325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1146"/>
              </a:lnSpc>
              <a:spcBef>
                <a:spcPct val="0"/>
              </a:spcBef>
            </a:pPr>
            <a:endParaRPr lang="en-US" sz="818" b="1" u="none" strike="noStrike" dirty="0">
              <a:solidFill>
                <a:srgbClr val="24325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316681" y="2603580"/>
            <a:ext cx="1669625" cy="21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6"/>
              </a:lnSpc>
              <a:spcBef>
                <a:spcPct val="0"/>
              </a:spcBef>
            </a:pPr>
            <a:r>
              <a:rPr lang="en-US" sz="618" b="1" u="none" strike="noStrike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Entendemos la transformación urbana como un proceso gradual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60006" y="2426580"/>
            <a:ext cx="1744299" cy="271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6744" lvl="1" indent="-88372" algn="l">
              <a:lnSpc>
                <a:spcPts val="1146"/>
              </a:lnSpc>
              <a:spcBef>
                <a:spcPct val="0"/>
              </a:spcBef>
              <a:buFont typeface="Arial"/>
              <a:buChar char="•"/>
            </a:pPr>
            <a:r>
              <a:rPr lang="en-US" sz="818" b="1" u="none" strike="noStrike" dirty="0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Progreso </a:t>
            </a:r>
            <a:r>
              <a:rPr lang="en-US" sz="818" b="1" u="none" strike="noStrike" dirty="0" err="1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Evolutivo</a:t>
            </a:r>
            <a:endParaRPr lang="en-US" sz="818" b="1" u="none" strike="noStrike" dirty="0">
              <a:solidFill>
                <a:srgbClr val="24325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1146"/>
              </a:lnSpc>
              <a:spcBef>
                <a:spcPct val="0"/>
              </a:spcBef>
            </a:pPr>
            <a:endParaRPr lang="en-US" sz="818" b="1" u="none" strike="noStrike" dirty="0">
              <a:solidFill>
                <a:srgbClr val="24325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83" y="0"/>
            <a:ext cx="5383489" cy="3600000"/>
            <a:chOff x="0" y="0"/>
            <a:chExt cx="24287109" cy="1624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87109" cy="16241065"/>
            </a:xfrm>
            <a:custGeom>
              <a:avLst/>
              <a:gdLst/>
              <a:ahLst/>
              <a:cxnLst/>
              <a:rect l="l" t="t" r="r" b="b"/>
              <a:pathLst>
                <a:path w="24287107" h="16241064">
                  <a:moveTo>
                    <a:pt x="0" y="0"/>
                  </a:moveTo>
                  <a:lnTo>
                    <a:pt x="24287107" y="0"/>
                  </a:lnTo>
                  <a:lnTo>
                    <a:pt x="24287107" y="16241064"/>
                  </a:lnTo>
                  <a:lnTo>
                    <a:pt x="0" y="16241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500"/>
              </a:blip>
              <a:stretch>
                <a:fillRect l="-61472" t="-38655" b="-29904"/>
              </a:stretch>
            </a:blipFill>
          </p:spPr>
          <p:txBody>
            <a:bodyPr/>
            <a:lstStyle/>
            <a:p>
              <a:endParaRPr lang="es-EC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58303" y="2286599"/>
            <a:ext cx="2060167" cy="510705"/>
            <a:chOff x="0" y="0"/>
            <a:chExt cx="4752530" cy="1178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" b="4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2350" y="730250"/>
            <a:ext cx="1781621" cy="1781621"/>
          </a:xfrm>
          <a:custGeom>
            <a:avLst/>
            <a:gdLst/>
            <a:ahLst/>
            <a:cxnLst/>
            <a:rect l="l" t="t" r="r" b="b"/>
            <a:pathLst>
              <a:path w="1781621" h="1781621">
                <a:moveTo>
                  <a:pt x="0" y="0"/>
                </a:moveTo>
                <a:lnTo>
                  <a:pt x="1781620" y="0"/>
                </a:lnTo>
                <a:lnTo>
                  <a:pt x="1781620" y="1781621"/>
                </a:lnTo>
                <a:lnTo>
                  <a:pt x="0" y="1781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6224CBB1-28B7-F639-BCB4-F247D8300437}"/>
              </a:ext>
            </a:extLst>
          </p:cNvPr>
          <p:cNvSpPr txBox="1"/>
          <p:nvPr/>
        </p:nvSpPr>
        <p:spPr>
          <a:xfrm>
            <a:off x="2918443" y="1205616"/>
            <a:ext cx="209597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5D585F"/>
                </a:solidFill>
                <a:latin typeface="Montserrat 2"/>
                <a:ea typeface="Montserrat 2"/>
                <a:cs typeface="Montserrat 2"/>
                <a:sym typeface="Montserrat 2"/>
              </a:rPr>
              <a:t>JOHN </a:t>
            </a:r>
            <a:r>
              <a:rPr lang="en-US" sz="1400" b="1" u="none" strike="noStrike" dirty="0">
                <a:solidFill>
                  <a:srgbClr val="5D585F"/>
                </a:solidFill>
                <a:latin typeface="Montserrat 2"/>
                <a:ea typeface="Montserrat 2"/>
                <a:cs typeface="Montserrat 2"/>
                <a:sym typeface="Montserrat 2"/>
              </a:rPr>
              <a:t>V</a:t>
            </a:r>
            <a:r>
              <a:rPr lang="en-US" sz="1400" b="1" dirty="0">
                <a:solidFill>
                  <a:srgbClr val="5D585F"/>
                </a:solidFill>
                <a:latin typeface="Montserrat 2"/>
                <a:ea typeface="Montserrat 2"/>
                <a:cs typeface="Montserrat 2"/>
                <a:sym typeface="Montserrat 2"/>
              </a:rPr>
              <a:t>INUEZA</a:t>
            </a:r>
          </a:p>
          <a:p>
            <a:pPr algn="ctr"/>
            <a:r>
              <a:rPr lang="es-MX" sz="1000" dirty="0">
                <a:solidFill>
                  <a:schemeClr val="bg1">
                    <a:lumMod val="50000"/>
                  </a:schemeClr>
                </a:solidFill>
              </a:rPr>
              <a:t>ALCALDE</a:t>
            </a:r>
            <a:endParaRPr lang="es-EC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3206" y="0"/>
            <a:ext cx="1976794" cy="3599420"/>
          </a:xfrm>
          <a:custGeom>
            <a:avLst/>
            <a:gdLst/>
            <a:ahLst/>
            <a:cxnLst/>
            <a:rect l="l" t="t" r="r" b="b"/>
            <a:pathLst>
              <a:path w="1976794" h="3599420">
                <a:moveTo>
                  <a:pt x="0" y="0"/>
                </a:moveTo>
                <a:lnTo>
                  <a:pt x="1976794" y="0"/>
                </a:lnTo>
                <a:lnTo>
                  <a:pt x="1976794" y="3599420"/>
                </a:lnTo>
                <a:lnTo>
                  <a:pt x="0" y="3599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389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2676196" y="1553950"/>
            <a:ext cx="638681" cy="638681"/>
            <a:chOff x="0" y="0"/>
            <a:chExt cx="851575" cy="8515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51575" cy="851575"/>
            </a:xfrm>
            <a:custGeom>
              <a:avLst/>
              <a:gdLst/>
              <a:ahLst/>
              <a:cxnLst/>
              <a:rect l="l" t="t" r="r" b="b"/>
              <a:pathLst>
                <a:path w="851575" h="851575">
                  <a:moveTo>
                    <a:pt x="0" y="0"/>
                  </a:moveTo>
                  <a:lnTo>
                    <a:pt x="851575" y="0"/>
                  </a:lnTo>
                  <a:lnTo>
                    <a:pt x="851575" y="851575"/>
                  </a:lnTo>
                  <a:lnTo>
                    <a:pt x="0" y="851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2885" y="145522"/>
              <a:ext cx="625806" cy="625806"/>
            </a:xfrm>
            <a:custGeom>
              <a:avLst/>
              <a:gdLst/>
              <a:ahLst/>
              <a:cxnLst/>
              <a:rect l="l" t="t" r="r" b="b"/>
              <a:pathLst>
                <a:path w="625806" h="625806">
                  <a:moveTo>
                    <a:pt x="0" y="0"/>
                  </a:moveTo>
                  <a:lnTo>
                    <a:pt x="625805" y="0"/>
                  </a:lnTo>
                  <a:lnTo>
                    <a:pt x="625805" y="625806"/>
                  </a:lnTo>
                  <a:lnTo>
                    <a:pt x="0" y="62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5664" y="422218"/>
            <a:ext cx="638681" cy="638681"/>
            <a:chOff x="0" y="0"/>
            <a:chExt cx="851575" cy="8515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1575" cy="851575"/>
            </a:xfrm>
            <a:custGeom>
              <a:avLst/>
              <a:gdLst/>
              <a:ahLst/>
              <a:cxnLst/>
              <a:rect l="l" t="t" r="r" b="b"/>
              <a:pathLst>
                <a:path w="851575" h="851575">
                  <a:moveTo>
                    <a:pt x="0" y="0"/>
                  </a:moveTo>
                  <a:lnTo>
                    <a:pt x="851575" y="0"/>
                  </a:lnTo>
                  <a:lnTo>
                    <a:pt x="851575" y="851575"/>
                  </a:lnTo>
                  <a:lnTo>
                    <a:pt x="0" y="851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Freeform 8"/>
            <p:cNvSpPr/>
            <p:nvPr/>
          </p:nvSpPr>
          <p:spPr>
            <a:xfrm>
              <a:off x="153594" y="161084"/>
              <a:ext cx="529407" cy="529407"/>
            </a:xfrm>
            <a:custGeom>
              <a:avLst/>
              <a:gdLst/>
              <a:ahLst/>
              <a:cxnLst/>
              <a:rect l="l" t="t" r="r" b="b"/>
              <a:pathLst>
                <a:path w="529407" h="529407">
                  <a:moveTo>
                    <a:pt x="0" y="0"/>
                  </a:moveTo>
                  <a:lnTo>
                    <a:pt x="529408" y="0"/>
                  </a:lnTo>
                  <a:lnTo>
                    <a:pt x="529408" y="529407"/>
                  </a:lnTo>
                  <a:lnTo>
                    <a:pt x="0" y="529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97" y="0"/>
            <a:ext cx="2488360" cy="3599420"/>
            <a:chOff x="0" y="0"/>
            <a:chExt cx="2935564" cy="42463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35564" cy="4246300"/>
            </a:xfrm>
            <a:custGeom>
              <a:avLst/>
              <a:gdLst/>
              <a:ahLst/>
              <a:cxnLst/>
              <a:rect l="l" t="t" r="r" b="b"/>
              <a:pathLst>
                <a:path w="2935564" h="4246300">
                  <a:moveTo>
                    <a:pt x="0" y="0"/>
                  </a:moveTo>
                  <a:lnTo>
                    <a:pt x="2935564" y="0"/>
                  </a:lnTo>
                  <a:lnTo>
                    <a:pt x="2935564" y="4246300"/>
                  </a:lnTo>
                  <a:lnTo>
                    <a:pt x="0" y="4246300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2935564" cy="4255825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2488360" y="1292542"/>
            <a:ext cx="1000865" cy="0"/>
          </a:xfrm>
          <a:prstGeom prst="line">
            <a:avLst/>
          </a:prstGeom>
          <a:ln w="9525" cap="flat">
            <a:solidFill>
              <a:srgbClr val="838383">
                <a:alpha val="75686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13" name="AutoShape 13"/>
          <p:cNvSpPr/>
          <p:nvPr/>
        </p:nvSpPr>
        <p:spPr>
          <a:xfrm>
            <a:off x="2488360" y="2355834"/>
            <a:ext cx="1000865" cy="0"/>
          </a:xfrm>
          <a:prstGeom prst="line">
            <a:avLst/>
          </a:prstGeom>
          <a:ln w="9525" cap="flat">
            <a:solidFill>
              <a:srgbClr val="838383">
                <a:alpha val="75686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grpSp>
        <p:nvGrpSpPr>
          <p:cNvPr id="14" name="Group 14"/>
          <p:cNvGrpSpPr/>
          <p:nvPr/>
        </p:nvGrpSpPr>
        <p:grpSpPr>
          <a:xfrm>
            <a:off x="2700000" y="2601319"/>
            <a:ext cx="638681" cy="638681"/>
            <a:chOff x="0" y="0"/>
            <a:chExt cx="851575" cy="8515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1575" cy="851575"/>
            </a:xfrm>
            <a:custGeom>
              <a:avLst/>
              <a:gdLst/>
              <a:ahLst/>
              <a:cxnLst/>
              <a:rect l="l" t="t" r="r" b="b"/>
              <a:pathLst>
                <a:path w="851575" h="851575">
                  <a:moveTo>
                    <a:pt x="0" y="0"/>
                  </a:moveTo>
                  <a:lnTo>
                    <a:pt x="851575" y="0"/>
                  </a:lnTo>
                  <a:lnTo>
                    <a:pt x="851575" y="851575"/>
                  </a:lnTo>
                  <a:lnTo>
                    <a:pt x="0" y="851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9346" y="114300"/>
              <a:ext cx="529407" cy="570790"/>
            </a:xfrm>
            <a:custGeom>
              <a:avLst/>
              <a:gdLst/>
              <a:ahLst/>
              <a:cxnLst/>
              <a:rect l="l" t="t" r="r" b="b"/>
              <a:pathLst>
                <a:path w="529407" h="570790">
                  <a:moveTo>
                    <a:pt x="0" y="0"/>
                  </a:moveTo>
                  <a:lnTo>
                    <a:pt x="529407" y="0"/>
                  </a:lnTo>
                  <a:lnTo>
                    <a:pt x="529407" y="570790"/>
                  </a:lnTo>
                  <a:lnTo>
                    <a:pt x="0" y="570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588436" y="2465371"/>
            <a:ext cx="814201" cy="8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"/>
              </a:lnSpc>
            </a:pPr>
            <a:r>
              <a:rPr lang="en-US" sz="499">
                <a:solidFill>
                  <a:srgbClr val="75AF06"/>
                </a:solidFill>
                <a:latin typeface="Montserrat 2"/>
                <a:ea typeface="Montserrat 2"/>
                <a:cs typeface="Montserrat 2"/>
                <a:sym typeface="Montserrat 2"/>
              </a:rPr>
              <a:t>TERRITORIO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57904" y="1402390"/>
            <a:ext cx="814201" cy="8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"/>
              </a:lnSpc>
            </a:pPr>
            <a:r>
              <a:rPr lang="en-US" sz="499">
                <a:solidFill>
                  <a:srgbClr val="FFBD59"/>
                </a:solidFill>
                <a:latin typeface="Montserrat 2"/>
                <a:ea typeface="Montserrat 2"/>
                <a:cs typeface="Montserrat 2"/>
                <a:sym typeface="Montserrat 2"/>
              </a:rPr>
              <a:t>GENTE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48682" y="314492"/>
            <a:ext cx="814201" cy="8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"/>
              </a:lnSpc>
            </a:pPr>
            <a:r>
              <a:rPr lang="en-US" sz="499">
                <a:solidFill>
                  <a:srgbClr val="CC0000">
                    <a:alpha val="60000"/>
                  </a:srgbClr>
                </a:solidFill>
                <a:latin typeface="Montserrat 2"/>
                <a:ea typeface="Montserrat 2"/>
                <a:cs typeface="Montserrat 2"/>
                <a:sym typeface="Montserrat 2"/>
              </a:rPr>
              <a:t>SISTEMA PRODUCTIVO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4355" y="798115"/>
            <a:ext cx="1713677" cy="176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9"/>
              </a:lnSpc>
              <a:spcBef>
                <a:spcPct val="0"/>
              </a:spcBef>
            </a:pPr>
            <a:r>
              <a:rPr lang="en-US" sz="1057" dirty="0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SITUACIÓN ACTUAL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2280" y="981105"/>
            <a:ext cx="1183961" cy="441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257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CIUDAD</a:t>
            </a:r>
          </a:p>
          <a:p>
            <a:pPr algn="ctr">
              <a:lnSpc>
                <a:spcPts val="1759"/>
              </a:lnSpc>
              <a:spcBef>
                <a:spcPct val="0"/>
              </a:spcBef>
            </a:pPr>
            <a:r>
              <a:rPr lang="en-US" sz="1257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 Y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0726" y="1376483"/>
            <a:ext cx="1780937" cy="47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257" dirty="0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PROYECTOS </a:t>
            </a:r>
          </a:p>
          <a:p>
            <a:pPr algn="ctr">
              <a:lnSpc>
                <a:spcPts val="2179"/>
              </a:lnSpc>
              <a:spcBef>
                <a:spcPct val="0"/>
              </a:spcBef>
            </a:pPr>
            <a:r>
              <a:rPr lang="en-US" sz="1557" dirty="0">
                <a:solidFill>
                  <a:srgbClr val="5D585F"/>
                </a:solidFill>
                <a:latin typeface="Montserrat 2"/>
                <a:ea typeface="Montserrat 2"/>
                <a:cs typeface="Montserrat 2"/>
                <a:sym typeface="Montserrat 2"/>
              </a:rPr>
              <a:t>NO INTEGRADOS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5132" y="2057157"/>
            <a:ext cx="1443038" cy="7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057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TENEMOS 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057">
                <a:solidFill>
                  <a:srgbClr val="24325F"/>
                </a:solidFill>
                <a:latin typeface="Montserrat 2"/>
                <a:ea typeface="Montserrat 2"/>
                <a:cs typeface="Montserrat 2"/>
                <a:sym typeface="Montserrat 2"/>
              </a:rPr>
              <a:t>UN PLAN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8889" y="2873034"/>
            <a:ext cx="2095976" cy="47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en-US" sz="2857" b="1" u="none" strike="noStrike">
                <a:solidFill>
                  <a:srgbClr val="5D585F"/>
                </a:solidFill>
                <a:latin typeface="Montserrat 2"/>
                <a:ea typeface="Montserrat 2"/>
                <a:cs typeface="Montserrat 2"/>
                <a:sym typeface="Montserrat 2"/>
              </a:rPr>
              <a:t>INTEGRAR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0" y="0"/>
            <a:ext cx="1979809" cy="490785"/>
            <a:chOff x="0" y="0"/>
            <a:chExt cx="4752530" cy="11781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" b="4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" y="0"/>
            <a:ext cx="5402291" cy="3333653"/>
          </a:xfrm>
          <a:custGeom>
            <a:avLst/>
            <a:gdLst/>
            <a:ahLst/>
            <a:cxnLst/>
            <a:rect l="l" t="t" r="r" b="b"/>
            <a:pathLst>
              <a:path w="5402291" h="3333653">
                <a:moveTo>
                  <a:pt x="0" y="0"/>
                </a:moveTo>
                <a:lnTo>
                  <a:pt x="5402291" y="0"/>
                </a:lnTo>
                <a:lnTo>
                  <a:pt x="5402291" y="3333653"/>
                </a:lnTo>
                <a:lnTo>
                  <a:pt x="0" y="3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61" b="-11748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" y="3404492"/>
            <a:ext cx="2107398" cy="1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DIVISIÓN PARROQUIAL</a:t>
            </a:r>
          </a:p>
        </p:txBody>
      </p:sp>
      <p:sp>
        <p:nvSpPr>
          <p:cNvPr id="7" name="TextBox 7"/>
          <p:cNvSpPr txBox="1"/>
          <p:nvPr/>
        </p:nvSpPr>
        <p:spPr>
          <a:xfrm rot="69674">
            <a:off x="2292428" y="1156520"/>
            <a:ext cx="408058" cy="7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"/>
              </a:lnSpc>
              <a:spcBef>
                <a:spcPct val="0"/>
              </a:spcBef>
            </a:pPr>
            <a:r>
              <a:rPr lang="en-US" sz="506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VELASCO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2283" y="1474928"/>
            <a:ext cx="629627" cy="7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"/>
              </a:lnSpc>
              <a:spcBef>
                <a:spcPct val="0"/>
              </a:spcBef>
            </a:pPr>
            <a:r>
              <a:rPr lang="en-US" sz="506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LIZARZABURU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16498" y="2293528"/>
            <a:ext cx="651563" cy="7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"/>
              </a:lnSpc>
              <a:spcBef>
                <a:spcPct val="0"/>
              </a:spcBef>
            </a:pPr>
            <a:r>
              <a:rPr lang="en-US" sz="531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MALDONADO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50527" y="2623807"/>
            <a:ext cx="323991" cy="7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"/>
              </a:lnSpc>
              <a:spcBef>
                <a:spcPct val="0"/>
              </a:spcBef>
            </a:pPr>
            <a:r>
              <a:rPr lang="en-US" sz="506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VELOZ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4676" y="2623807"/>
            <a:ext cx="512539" cy="7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"/>
              </a:lnSpc>
              <a:spcBef>
                <a:spcPct val="0"/>
              </a:spcBef>
            </a:pPr>
            <a:r>
              <a:rPr lang="en-US" sz="506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YARUQUIES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03297" y="19050"/>
            <a:ext cx="2082509" cy="56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5 PARROQUIAS </a:t>
            </a:r>
          </a:p>
          <a:p>
            <a:pPr algn="l">
              <a:lnSpc>
                <a:spcPts val="228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200 BARRIOS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103" y="3389205"/>
            <a:ext cx="1908759" cy="1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PLATAFORMAS</a:t>
            </a:r>
          </a:p>
        </p:txBody>
      </p:sp>
      <p:sp>
        <p:nvSpPr>
          <p:cNvPr id="6" name="Freeform 6"/>
          <p:cNvSpPr/>
          <p:nvPr/>
        </p:nvSpPr>
        <p:spPr>
          <a:xfrm>
            <a:off x="45" y="0"/>
            <a:ext cx="5402291" cy="3333653"/>
          </a:xfrm>
          <a:custGeom>
            <a:avLst/>
            <a:gdLst/>
            <a:ahLst/>
            <a:cxnLst/>
            <a:rect l="l" t="t" r="r" b="b"/>
            <a:pathLst>
              <a:path w="5402291" h="3333653">
                <a:moveTo>
                  <a:pt x="0" y="0"/>
                </a:moveTo>
                <a:lnTo>
                  <a:pt x="5402291" y="0"/>
                </a:lnTo>
                <a:lnTo>
                  <a:pt x="5402291" y="3333653"/>
                </a:lnTo>
                <a:lnTo>
                  <a:pt x="0" y="3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97" b="-12214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7"/>
          <p:cNvSpPr txBox="1"/>
          <p:nvPr/>
        </p:nvSpPr>
        <p:spPr>
          <a:xfrm>
            <a:off x="3617662" y="170708"/>
            <a:ext cx="2082509" cy="241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8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PLATAFORMAS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6723" y="-37954"/>
            <a:ext cx="973802" cy="60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7"/>
              </a:lnSpc>
              <a:spcBef>
                <a:spcPct val="0"/>
              </a:spcBef>
            </a:pPr>
            <a:r>
              <a:rPr lang="en-US" sz="4199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18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103" y="3389205"/>
            <a:ext cx="1908759" cy="1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PLATAFORMAS</a:t>
            </a:r>
          </a:p>
        </p:txBody>
      </p:sp>
      <p:sp>
        <p:nvSpPr>
          <p:cNvPr id="6" name="Freeform 6"/>
          <p:cNvSpPr/>
          <p:nvPr/>
        </p:nvSpPr>
        <p:spPr>
          <a:xfrm>
            <a:off x="45" y="0"/>
            <a:ext cx="5402291" cy="3333653"/>
          </a:xfrm>
          <a:custGeom>
            <a:avLst/>
            <a:gdLst/>
            <a:ahLst/>
            <a:cxnLst/>
            <a:rect l="l" t="t" r="r" b="b"/>
            <a:pathLst>
              <a:path w="5402291" h="3333653">
                <a:moveTo>
                  <a:pt x="0" y="0"/>
                </a:moveTo>
                <a:lnTo>
                  <a:pt x="5402291" y="0"/>
                </a:lnTo>
                <a:lnTo>
                  <a:pt x="5402291" y="3333653"/>
                </a:lnTo>
                <a:lnTo>
                  <a:pt x="0" y="3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t="-11897" b="-12214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7" name="Group 7"/>
          <p:cNvGrpSpPr/>
          <p:nvPr/>
        </p:nvGrpSpPr>
        <p:grpSpPr>
          <a:xfrm>
            <a:off x="1032310" y="144616"/>
            <a:ext cx="493217" cy="493217"/>
            <a:chOff x="0" y="0"/>
            <a:chExt cx="657623" cy="657623"/>
          </a:xfrm>
        </p:grpSpPr>
        <p:grpSp>
          <p:nvGrpSpPr>
            <p:cNvPr id="8" name="Group 8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0" name="AutoShape 20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1" name="AutoShape 21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30244" y="637833"/>
            <a:ext cx="493217" cy="493217"/>
            <a:chOff x="0" y="0"/>
            <a:chExt cx="657623" cy="657623"/>
          </a:xfrm>
        </p:grpSpPr>
        <p:grpSp>
          <p:nvGrpSpPr>
            <p:cNvPr id="27" name="Group 27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9" name="AutoShape 39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0" name="AutoShape 40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61379" y="466644"/>
            <a:ext cx="493217" cy="493217"/>
            <a:chOff x="0" y="0"/>
            <a:chExt cx="657623" cy="657623"/>
          </a:xfrm>
        </p:grpSpPr>
        <p:grpSp>
          <p:nvGrpSpPr>
            <p:cNvPr id="46" name="Group 46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58" name="AutoShape 58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59" name="AutoShape 59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60" name="Group 60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63" name="Freeform 63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02483" y="1306783"/>
            <a:ext cx="493217" cy="493217"/>
            <a:chOff x="0" y="0"/>
            <a:chExt cx="657623" cy="657623"/>
          </a:xfrm>
        </p:grpSpPr>
        <p:grpSp>
          <p:nvGrpSpPr>
            <p:cNvPr id="65" name="Group 65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77" name="AutoShape 77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78" name="AutoShape 78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79" name="Group 79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82" name="Freeform 82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463645" y="1254137"/>
            <a:ext cx="493217" cy="493217"/>
            <a:chOff x="0" y="0"/>
            <a:chExt cx="657623" cy="657623"/>
          </a:xfrm>
        </p:grpSpPr>
        <p:grpSp>
          <p:nvGrpSpPr>
            <p:cNvPr id="84" name="Group 84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95" name="TextBox 9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96" name="AutoShape 96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97" name="AutoShape 97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98" name="Group 98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561379" y="935572"/>
            <a:ext cx="493217" cy="493217"/>
            <a:chOff x="0" y="0"/>
            <a:chExt cx="657623" cy="657623"/>
          </a:xfrm>
        </p:grpSpPr>
        <p:grpSp>
          <p:nvGrpSpPr>
            <p:cNvPr id="103" name="Group 103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15" name="AutoShape 115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16" name="AutoShape 116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17" name="Group 117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9" name="TextBox 119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20" name="Freeform 120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21" name="Group 121"/>
          <p:cNvGrpSpPr/>
          <p:nvPr/>
        </p:nvGrpSpPr>
        <p:grpSpPr>
          <a:xfrm>
            <a:off x="2016526" y="959861"/>
            <a:ext cx="493217" cy="493217"/>
            <a:chOff x="0" y="0"/>
            <a:chExt cx="657623" cy="657623"/>
          </a:xfrm>
        </p:grpSpPr>
        <p:grpSp>
          <p:nvGrpSpPr>
            <p:cNvPr id="122" name="Group 122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123" name="Freeform 12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24" name="TextBox 12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25" name="Group 125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28" name="Group 128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34" name="AutoShape 134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35" name="AutoShape 135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36" name="Group 136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8" name="TextBox 138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39" name="Freeform 139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40" name="Group 140"/>
          <p:cNvGrpSpPr/>
          <p:nvPr/>
        </p:nvGrpSpPr>
        <p:grpSpPr>
          <a:xfrm>
            <a:off x="1909414" y="1500745"/>
            <a:ext cx="493217" cy="493217"/>
            <a:chOff x="0" y="0"/>
            <a:chExt cx="657623" cy="657623"/>
          </a:xfrm>
        </p:grpSpPr>
        <p:grpSp>
          <p:nvGrpSpPr>
            <p:cNvPr id="141" name="Group 141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53" name="AutoShape 153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54" name="AutoShape 154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55" name="Group 155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58" name="Freeform 158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59" name="Group 159"/>
          <p:cNvGrpSpPr/>
          <p:nvPr/>
        </p:nvGrpSpPr>
        <p:grpSpPr>
          <a:xfrm>
            <a:off x="2207974" y="1893434"/>
            <a:ext cx="493217" cy="493217"/>
            <a:chOff x="0" y="0"/>
            <a:chExt cx="657623" cy="657623"/>
          </a:xfrm>
        </p:grpSpPr>
        <p:grpSp>
          <p:nvGrpSpPr>
            <p:cNvPr id="160" name="Group 160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161" name="Freeform 16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2" name="TextBox 16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63" name="Group 163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164" name="Freeform 16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5" name="TextBox 16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167" name="Freeform 16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8" name="TextBox 16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69" name="Group 169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170" name="Freeform 17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71" name="TextBox 17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72" name="AutoShape 172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73" name="AutoShape 173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74" name="Group 174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77" name="Freeform 177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1662806" y="2702622"/>
            <a:ext cx="493217" cy="493217"/>
            <a:chOff x="0" y="0"/>
            <a:chExt cx="657623" cy="657623"/>
          </a:xfrm>
        </p:grpSpPr>
        <p:grpSp>
          <p:nvGrpSpPr>
            <p:cNvPr id="179" name="Group 179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180" name="Freeform 18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81" name="TextBox 18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82" name="Group 182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84" name="TextBox 18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85" name="Group 185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87" name="TextBox 18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0" name="TextBox 19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91" name="AutoShape 191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92" name="AutoShape 192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93" name="Group 193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194" name="Freeform 194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5" name="TextBox 195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96" name="Freeform 196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97" name="Group 197"/>
          <p:cNvGrpSpPr/>
          <p:nvPr/>
        </p:nvGrpSpPr>
        <p:grpSpPr>
          <a:xfrm>
            <a:off x="2866757" y="2517392"/>
            <a:ext cx="61156" cy="61156"/>
            <a:chOff x="0" y="0"/>
            <a:chExt cx="419438" cy="419438"/>
          </a:xfrm>
        </p:grpSpPr>
        <p:sp>
          <p:nvSpPr>
            <p:cNvPr id="198" name="Freeform 198"/>
            <p:cNvSpPr/>
            <p:nvPr/>
          </p:nvSpPr>
          <p:spPr>
            <a:xfrm>
              <a:off x="0" y="0"/>
              <a:ext cx="419438" cy="419438"/>
            </a:xfrm>
            <a:custGeom>
              <a:avLst/>
              <a:gdLst/>
              <a:ahLst/>
              <a:cxnLst/>
              <a:rect l="l" t="t" r="r" b="b"/>
              <a:pathLst>
                <a:path w="419438" h="419438">
                  <a:moveTo>
                    <a:pt x="209719" y="0"/>
                  </a:moveTo>
                  <a:cubicBezTo>
                    <a:pt x="93894" y="0"/>
                    <a:pt x="0" y="93894"/>
                    <a:pt x="0" y="209719"/>
                  </a:cubicBezTo>
                  <a:cubicBezTo>
                    <a:pt x="0" y="325543"/>
                    <a:pt x="93894" y="419438"/>
                    <a:pt x="209719" y="419438"/>
                  </a:cubicBezTo>
                  <a:cubicBezTo>
                    <a:pt x="325543" y="419438"/>
                    <a:pt x="419438" y="325543"/>
                    <a:pt x="419438" y="209719"/>
                  </a:cubicBezTo>
                  <a:cubicBezTo>
                    <a:pt x="419438" y="93894"/>
                    <a:pt x="325543" y="0"/>
                    <a:pt x="209719" y="0"/>
                  </a:cubicBezTo>
                  <a:close/>
                </a:path>
              </a:pathLst>
            </a:custGeom>
            <a:solidFill>
              <a:srgbClr val="3E5725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99" name="TextBox 199"/>
            <p:cNvSpPr txBox="1"/>
            <p:nvPr/>
          </p:nvSpPr>
          <p:spPr>
            <a:xfrm>
              <a:off x="39322" y="29797"/>
              <a:ext cx="340793" cy="350318"/>
            </a:xfrm>
            <a:prstGeom prst="rect">
              <a:avLst/>
            </a:prstGeom>
          </p:spPr>
          <p:txBody>
            <a:bodyPr lIns="114436" tIns="114436" rIns="114436" bIns="114436" rtlCol="0" anchor="ctr"/>
            <a:lstStyle/>
            <a:p>
              <a:pPr algn="ctr">
                <a:lnSpc>
                  <a:spcPts val="779"/>
                </a:lnSpc>
              </a:pPr>
              <a:endParaRPr/>
            </a:p>
          </p:txBody>
        </p:sp>
      </p:grpSp>
      <p:grpSp>
        <p:nvGrpSpPr>
          <p:cNvPr id="200" name="Group 200"/>
          <p:cNvGrpSpPr/>
          <p:nvPr/>
        </p:nvGrpSpPr>
        <p:grpSpPr>
          <a:xfrm>
            <a:off x="3006769" y="2660111"/>
            <a:ext cx="61156" cy="61156"/>
            <a:chOff x="0" y="0"/>
            <a:chExt cx="419438" cy="419438"/>
          </a:xfrm>
        </p:grpSpPr>
        <p:sp>
          <p:nvSpPr>
            <p:cNvPr id="201" name="Freeform 201"/>
            <p:cNvSpPr/>
            <p:nvPr/>
          </p:nvSpPr>
          <p:spPr>
            <a:xfrm>
              <a:off x="0" y="0"/>
              <a:ext cx="419438" cy="419438"/>
            </a:xfrm>
            <a:custGeom>
              <a:avLst/>
              <a:gdLst/>
              <a:ahLst/>
              <a:cxnLst/>
              <a:rect l="l" t="t" r="r" b="b"/>
              <a:pathLst>
                <a:path w="419438" h="419438">
                  <a:moveTo>
                    <a:pt x="209719" y="0"/>
                  </a:moveTo>
                  <a:cubicBezTo>
                    <a:pt x="93894" y="0"/>
                    <a:pt x="0" y="93894"/>
                    <a:pt x="0" y="209719"/>
                  </a:cubicBezTo>
                  <a:cubicBezTo>
                    <a:pt x="0" y="325543"/>
                    <a:pt x="93894" y="419438"/>
                    <a:pt x="209719" y="419438"/>
                  </a:cubicBezTo>
                  <a:cubicBezTo>
                    <a:pt x="325543" y="419438"/>
                    <a:pt x="419438" y="325543"/>
                    <a:pt x="419438" y="209719"/>
                  </a:cubicBezTo>
                  <a:cubicBezTo>
                    <a:pt x="419438" y="93894"/>
                    <a:pt x="325543" y="0"/>
                    <a:pt x="209719" y="0"/>
                  </a:cubicBezTo>
                  <a:close/>
                </a:path>
              </a:pathLst>
            </a:custGeom>
            <a:solidFill>
              <a:srgbClr val="00809C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02" name="TextBox 202"/>
            <p:cNvSpPr txBox="1"/>
            <p:nvPr/>
          </p:nvSpPr>
          <p:spPr>
            <a:xfrm>
              <a:off x="39322" y="29797"/>
              <a:ext cx="340793" cy="350318"/>
            </a:xfrm>
            <a:prstGeom prst="rect">
              <a:avLst/>
            </a:prstGeom>
          </p:spPr>
          <p:txBody>
            <a:bodyPr lIns="114436" tIns="114436" rIns="114436" bIns="114436" rtlCol="0" anchor="ctr"/>
            <a:lstStyle/>
            <a:p>
              <a:pPr algn="ctr">
                <a:lnSpc>
                  <a:spcPts val="779"/>
                </a:lnSpc>
              </a:pPr>
              <a:endParaRPr/>
            </a:p>
          </p:txBody>
        </p:sp>
      </p:grpSp>
      <p:grpSp>
        <p:nvGrpSpPr>
          <p:cNvPr id="203" name="Group 203"/>
          <p:cNvGrpSpPr/>
          <p:nvPr/>
        </p:nvGrpSpPr>
        <p:grpSpPr>
          <a:xfrm>
            <a:off x="2614683" y="2578548"/>
            <a:ext cx="182332" cy="182332"/>
            <a:chOff x="0" y="0"/>
            <a:chExt cx="419438" cy="419438"/>
          </a:xfrm>
        </p:grpSpPr>
        <p:sp>
          <p:nvSpPr>
            <p:cNvPr id="204" name="Freeform 204"/>
            <p:cNvSpPr/>
            <p:nvPr/>
          </p:nvSpPr>
          <p:spPr>
            <a:xfrm>
              <a:off x="0" y="0"/>
              <a:ext cx="419438" cy="419438"/>
            </a:xfrm>
            <a:custGeom>
              <a:avLst/>
              <a:gdLst/>
              <a:ahLst/>
              <a:cxnLst/>
              <a:rect l="l" t="t" r="r" b="b"/>
              <a:pathLst>
                <a:path w="419438" h="419438">
                  <a:moveTo>
                    <a:pt x="209719" y="0"/>
                  </a:moveTo>
                  <a:cubicBezTo>
                    <a:pt x="93894" y="0"/>
                    <a:pt x="0" y="93894"/>
                    <a:pt x="0" y="209719"/>
                  </a:cubicBezTo>
                  <a:cubicBezTo>
                    <a:pt x="0" y="325543"/>
                    <a:pt x="93894" y="419438"/>
                    <a:pt x="209719" y="419438"/>
                  </a:cubicBezTo>
                  <a:cubicBezTo>
                    <a:pt x="325543" y="419438"/>
                    <a:pt x="419438" y="325543"/>
                    <a:pt x="419438" y="209719"/>
                  </a:cubicBezTo>
                  <a:cubicBezTo>
                    <a:pt x="419438" y="93894"/>
                    <a:pt x="325543" y="0"/>
                    <a:pt x="209719" y="0"/>
                  </a:cubicBezTo>
                  <a:close/>
                </a:path>
              </a:pathLst>
            </a:custGeom>
            <a:solidFill>
              <a:srgbClr val="C9030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05" name="TextBox 205"/>
            <p:cNvSpPr txBox="1"/>
            <p:nvPr/>
          </p:nvSpPr>
          <p:spPr>
            <a:xfrm>
              <a:off x="39322" y="29797"/>
              <a:ext cx="340793" cy="350318"/>
            </a:xfrm>
            <a:prstGeom prst="rect">
              <a:avLst/>
            </a:prstGeom>
          </p:spPr>
          <p:txBody>
            <a:bodyPr lIns="114436" tIns="114436" rIns="114436" bIns="114436" rtlCol="0" anchor="ctr"/>
            <a:lstStyle/>
            <a:p>
              <a:pPr algn="ctr">
                <a:lnSpc>
                  <a:spcPts val="779"/>
                </a:lnSpc>
              </a:pPr>
              <a:endParaRPr/>
            </a:p>
          </p:txBody>
        </p:sp>
      </p:grpSp>
      <p:grpSp>
        <p:nvGrpSpPr>
          <p:cNvPr id="206" name="Group 206"/>
          <p:cNvGrpSpPr/>
          <p:nvPr/>
        </p:nvGrpSpPr>
        <p:grpSpPr>
          <a:xfrm>
            <a:off x="2863012" y="2788721"/>
            <a:ext cx="61156" cy="61156"/>
            <a:chOff x="0" y="0"/>
            <a:chExt cx="419438" cy="419438"/>
          </a:xfrm>
        </p:grpSpPr>
        <p:sp>
          <p:nvSpPr>
            <p:cNvPr id="207" name="Freeform 207"/>
            <p:cNvSpPr/>
            <p:nvPr/>
          </p:nvSpPr>
          <p:spPr>
            <a:xfrm>
              <a:off x="0" y="0"/>
              <a:ext cx="419438" cy="419438"/>
            </a:xfrm>
            <a:custGeom>
              <a:avLst/>
              <a:gdLst/>
              <a:ahLst/>
              <a:cxnLst/>
              <a:rect l="l" t="t" r="r" b="b"/>
              <a:pathLst>
                <a:path w="419438" h="419438">
                  <a:moveTo>
                    <a:pt x="209719" y="0"/>
                  </a:moveTo>
                  <a:cubicBezTo>
                    <a:pt x="93894" y="0"/>
                    <a:pt x="0" y="93894"/>
                    <a:pt x="0" y="209719"/>
                  </a:cubicBezTo>
                  <a:cubicBezTo>
                    <a:pt x="0" y="325543"/>
                    <a:pt x="93894" y="419438"/>
                    <a:pt x="209719" y="419438"/>
                  </a:cubicBezTo>
                  <a:cubicBezTo>
                    <a:pt x="325543" y="419438"/>
                    <a:pt x="419438" y="325543"/>
                    <a:pt x="419438" y="209719"/>
                  </a:cubicBezTo>
                  <a:cubicBezTo>
                    <a:pt x="419438" y="93894"/>
                    <a:pt x="325543" y="0"/>
                    <a:pt x="209719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08" name="TextBox 208"/>
            <p:cNvSpPr txBox="1"/>
            <p:nvPr/>
          </p:nvSpPr>
          <p:spPr>
            <a:xfrm>
              <a:off x="39322" y="29797"/>
              <a:ext cx="340793" cy="350318"/>
            </a:xfrm>
            <a:prstGeom prst="rect">
              <a:avLst/>
            </a:prstGeom>
          </p:spPr>
          <p:txBody>
            <a:bodyPr lIns="114436" tIns="114436" rIns="114436" bIns="114436" rtlCol="0" anchor="ctr"/>
            <a:lstStyle/>
            <a:p>
              <a:pPr algn="ctr">
                <a:lnSpc>
                  <a:spcPts val="779"/>
                </a:lnSpc>
              </a:pPr>
              <a:endParaRPr/>
            </a:p>
          </p:txBody>
        </p:sp>
      </p:grpSp>
      <p:sp>
        <p:nvSpPr>
          <p:cNvPr id="209" name="AutoShape 209"/>
          <p:cNvSpPr/>
          <p:nvPr/>
        </p:nvSpPr>
        <p:spPr>
          <a:xfrm flipV="1">
            <a:off x="2787900" y="2684138"/>
            <a:ext cx="218869" cy="3920"/>
          </a:xfrm>
          <a:prstGeom prst="line">
            <a:avLst/>
          </a:prstGeom>
          <a:ln w="19050" cap="flat">
            <a:solidFill>
              <a:srgbClr val="83838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210" name="AutoShape 210"/>
          <p:cNvSpPr/>
          <p:nvPr/>
        </p:nvSpPr>
        <p:spPr>
          <a:xfrm flipV="1">
            <a:off x="2897335" y="2578548"/>
            <a:ext cx="0" cy="211044"/>
          </a:xfrm>
          <a:prstGeom prst="line">
            <a:avLst/>
          </a:prstGeom>
          <a:ln w="19050" cap="flat">
            <a:solidFill>
              <a:srgbClr val="83838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grpSp>
        <p:nvGrpSpPr>
          <p:cNvPr id="211" name="Group 211"/>
          <p:cNvGrpSpPr/>
          <p:nvPr/>
        </p:nvGrpSpPr>
        <p:grpSpPr>
          <a:xfrm>
            <a:off x="2844640" y="2641527"/>
            <a:ext cx="97900" cy="94196"/>
            <a:chOff x="0" y="0"/>
            <a:chExt cx="323386" cy="311151"/>
          </a:xfrm>
        </p:grpSpPr>
        <p:sp>
          <p:nvSpPr>
            <p:cNvPr id="212" name="Freeform 212"/>
            <p:cNvSpPr/>
            <p:nvPr/>
          </p:nvSpPr>
          <p:spPr>
            <a:xfrm>
              <a:off x="0" y="0"/>
              <a:ext cx="323386" cy="311151"/>
            </a:xfrm>
            <a:custGeom>
              <a:avLst/>
              <a:gdLst/>
              <a:ahLst/>
              <a:cxnLst/>
              <a:rect l="l" t="t" r="r" b="b"/>
              <a:pathLst>
                <a:path w="323386" h="311151">
                  <a:moveTo>
                    <a:pt x="161693" y="0"/>
                  </a:moveTo>
                  <a:cubicBezTo>
                    <a:pt x="72392" y="0"/>
                    <a:pt x="0" y="69654"/>
                    <a:pt x="0" y="155575"/>
                  </a:cubicBezTo>
                  <a:cubicBezTo>
                    <a:pt x="0" y="241497"/>
                    <a:pt x="72392" y="311151"/>
                    <a:pt x="161693" y="311151"/>
                  </a:cubicBezTo>
                  <a:cubicBezTo>
                    <a:pt x="250994" y="311151"/>
                    <a:pt x="323386" y="241497"/>
                    <a:pt x="323386" y="155575"/>
                  </a:cubicBezTo>
                  <a:cubicBezTo>
                    <a:pt x="323386" y="69654"/>
                    <a:pt x="250994" y="0"/>
                    <a:pt x="161693" y="0"/>
                  </a:cubicBezTo>
                  <a:close/>
                </a:path>
              </a:pathLst>
            </a:custGeom>
            <a:solidFill>
              <a:srgbClr val="1F1F1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13" name="TextBox 213"/>
            <p:cNvSpPr txBox="1"/>
            <p:nvPr/>
          </p:nvSpPr>
          <p:spPr>
            <a:xfrm>
              <a:off x="30317" y="19645"/>
              <a:ext cx="262751" cy="262335"/>
            </a:xfrm>
            <a:prstGeom prst="rect">
              <a:avLst/>
            </a:prstGeom>
          </p:spPr>
          <p:txBody>
            <a:bodyPr lIns="34572" tIns="34572" rIns="34572" bIns="34572" rtlCol="0" anchor="ctr"/>
            <a:lstStyle/>
            <a:p>
              <a:pPr algn="ctr">
                <a:lnSpc>
                  <a:spcPts val="779"/>
                </a:lnSpc>
              </a:pPr>
              <a:endParaRPr/>
            </a:p>
          </p:txBody>
        </p:sp>
      </p:grpSp>
      <p:sp>
        <p:nvSpPr>
          <p:cNvPr id="214" name="Freeform 214"/>
          <p:cNvSpPr/>
          <p:nvPr/>
        </p:nvSpPr>
        <p:spPr>
          <a:xfrm>
            <a:off x="2609166" y="2570682"/>
            <a:ext cx="200283" cy="200283"/>
          </a:xfrm>
          <a:custGeom>
            <a:avLst/>
            <a:gdLst/>
            <a:ahLst/>
            <a:cxnLst/>
            <a:rect l="l" t="t" r="r" b="b"/>
            <a:pathLst>
              <a:path w="200283" h="200283">
                <a:moveTo>
                  <a:pt x="0" y="0"/>
                </a:moveTo>
                <a:lnTo>
                  <a:pt x="200283" y="0"/>
                </a:lnTo>
                <a:lnTo>
                  <a:pt x="200283" y="200284"/>
                </a:lnTo>
                <a:lnTo>
                  <a:pt x="0" y="200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215" name="Group 215"/>
          <p:cNvGrpSpPr/>
          <p:nvPr/>
        </p:nvGrpSpPr>
        <p:grpSpPr>
          <a:xfrm>
            <a:off x="2720509" y="1914911"/>
            <a:ext cx="493217" cy="493217"/>
            <a:chOff x="0" y="0"/>
            <a:chExt cx="657623" cy="657623"/>
          </a:xfrm>
        </p:grpSpPr>
        <p:grpSp>
          <p:nvGrpSpPr>
            <p:cNvPr id="216" name="Group 216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217" name="Freeform 21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18" name="TextBox 21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19" name="Group 219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22" name="Group 222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24" name="TextBox 22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27" name="TextBox 22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28" name="AutoShape 228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29" name="AutoShape 229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30" name="Group 230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33" name="Freeform 233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2473901" y="1532526"/>
            <a:ext cx="493217" cy="493217"/>
            <a:chOff x="0" y="0"/>
            <a:chExt cx="657623" cy="657623"/>
          </a:xfrm>
        </p:grpSpPr>
        <p:grpSp>
          <p:nvGrpSpPr>
            <p:cNvPr id="235" name="Group 235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37" name="TextBox 23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38" name="Group 238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239" name="Freeform 23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0" name="TextBox 24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41" name="Group 241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242" name="Freeform 24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3" name="TextBox 24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44" name="Group 244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245" name="Freeform 24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" name="TextBox 24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47" name="AutoShape 247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48" name="AutoShape 248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49" name="Group 249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250" name="Freeform 250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51" name="TextBox 251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52" name="Freeform 252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2866589" y="1097671"/>
            <a:ext cx="493217" cy="493217"/>
            <a:chOff x="0" y="0"/>
            <a:chExt cx="657623" cy="657623"/>
          </a:xfrm>
        </p:grpSpPr>
        <p:grpSp>
          <p:nvGrpSpPr>
            <p:cNvPr id="254" name="Group 254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66" name="AutoShape 266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67" name="AutoShape 267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68" name="Group 268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269" name="Freeform 269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70" name="TextBox 270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71" name="Freeform 271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272" name="Group 272"/>
          <p:cNvGrpSpPr/>
          <p:nvPr/>
        </p:nvGrpSpPr>
        <p:grpSpPr>
          <a:xfrm>
            <a:off x="3113198" y="1590888"/>
            <a:ext cx="493217" cy="493217"/>
            <a:chOff x="0" y="0"/>
            <a:chExt cx="657623" cy="657623"/>
          </a:xfrm>
        </p:grpSpPr>
        <p:grpSp>
          <p:nvGrpSpPr>
            <p:cNvPr id="273" name="Group 273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76" name="Group 276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277" name="Freeform 27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78" name="TextBox 27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79" name="Group 279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280" name="Freeform 28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1" name="TextBox 28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82" name="Group 282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283" name="Freeform 28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4" name="TextBox 28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85" name="AutoShape 285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86" name="AutoShape 286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87" name="Group 287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90" name="Freeform 290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291" name="Group 291"/>
          <p:cNvGrpSpPr/>
          <p:nvPr/>
        </p:nvGrpSpPr>
        <p:grpSpPr>
          <a:xfrm>
            <a:off x="3232776" y="2025743"/>
            <a:ext cx="493217" cy="493217"/>
            <a:chOff x="0" y="0"/>
            <a:chExt cx="657623" cy="657623"/>
          </a:xfrm>
        </p:grpSpPr>
        <p:grpSp>
          <p:nvGrpSpPr>
            <p:cNvPr id="292" name="Group 292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98" name="Group 298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299" name="Freeform 29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00" name="TextBox 30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01" name="Group 301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302" name="Freeform 30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03" name="TextBox 30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04" name="AutoShape 304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05" name="AutoShape 305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306" name="Group 306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307" name="Freeform 307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08" name="TextBox 308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09" name="Freeform 309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310" name="Group 310"/>
          <p:cNvGrpSpPr/>
          <p:nvPr/>
        </p:nvGrpSpPr>
        <p:grpSpPr>
          <a:xfrm>
            <a:off x="3113198" y="2565808"/>
            <a:ext cx="493217" cy="493217"/>
            <a:chOff x="0" y="0"/>
            <a:chExt cx="657623" cy="657623"/>
          </a:xfrm>
        </p:grpSpPr>
        <p:grpSp>
          <p:nvGrpSpPr>
            <p:cNvPr id="311" name="Group 311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312" name="Freeform 31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13" name="TextBox 31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14" name="Group 314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315" name="Freeform 31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16" name="TextBox 31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17" name="Group 317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318" name="Freeform 31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19" name="TextBox 31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20" name="Group 320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321" name="Freeform 32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22" name="TextBox 32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23" name="AutoShape 323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24" name="AutoShape 324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325" name="Group 325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326" name="Freeform 326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27" name="TextBox 327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28" name="Freeform 328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329" name="Group 329"/>
          <p:cNvGrpSpPr/>
          <p:nvPr/>
        </p:nvGrpSpPr>
        <p:grpSpPr>
          <a:xfrm>
            <a:off x="3606415" y="2462271"/>
            <a:ext cx="493217" cy="493217"/>
            <a:chOff x="0" y="0"/>
            <a:chExt cx="657623" cy="657623"/>
          </a:xfrm>
        </p:grpSpPr>
        <p:grpSp>
          <p:nvGrpSpPr>
            <p:cNvPr id="330" name="Group 330"/>
            <p:cNvGrpSpPr/>
            <p:nvPr/>
          </p:nvGrpSpPr>
          <p:grpSpPr>
            <a:xfrm>
              <a:off x="295673" y="109431"/>
              <a:ext cx="81542" cy="81542"/>
              <a:chOff x="0" y="0"/>
              <a:chExt cx="419438" cy="419438"/>
            </a:xfrm>
          </p:grpSpPr>
          <p:sp>
            <p:nvSpPr>
              <p:cNvPr id="331" name="Freeform 33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32" name="TextBox 33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33" name="Group 333"/>
            <p:cNvGrpSpPr/>
            <p:nvPr/>
          </p:nvGrpSpPr>
          <p:grpSpPr>
            <a:xfrm>
              <a:off x="482356" y="299723"/>
              <a:ext cx="81542" cy="81542"/>
              <a:chOff x="0" y="0"/>
              <a:chExt cx="419438" cy="419438"/>
            </a:xfrm>
          </p:grpSpPr>
          <p:sp>
            <p:nvSpPr>
              <p:cNvPr id="334" name="Freeform 33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35" name="TextBox 33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36" name="Group 336"/>
            <p:cNvGrpSpPr/>
            <p:nvPr/>
          </p:nvGrpSpPr>
          <p:grpSpPr>
            <a:xfrm>
              <a:off x="108989" y="291976"/>
              <a:ext cx="81542" cy="81542"/>
              <a:chOff x="0" y="0"/>
              <a:chExt cx="419438" cy="419438"/>
            </a:xfrm>
          </p:grpSpPr>
          <p:sp>
            <p:nvSpPr>
              <p:cNvPr id="337" name="Freeform 33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38" name="TextBox 33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39" name="Group 339"/>
            <p:cNvGrpSpPr/>
            <p:nvPr/>
          </p:nvGrpSpPr>
          <p:grpSpPr>
            <a:xfrm>
              <a:off x="290681" y="471204"/>
              <a:ext cx="81542" cy="81542"/>
              <a:chOff x="0" y="0"/>
              <a:chExt cx="419438" cy="419438"/>
            </a:xfrm>
          </p:grpSpPr>
          <p:sp>
            <p:nvSpPr>
              <p:cNvPr id="340" name="Freeform 34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41" name="TextBox 34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42" name="AutoShape 342"/>
            <p:cNvSpPr/>
            <p:nvPr/>
          </p:nvSpPr>
          <p:spPr>
            <a:xfrm flipV="1">
              <a:off x="190531" y="331760"/>
              <a:ext cx="291825" cy="5226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43" name="AutoShape 343"/>
            <p:cNvSpPr/>
            <p:nvPr/>
          </p:nvSpPr>
          <p:spPr>
            <a:xfrm flipV="1">
              <a:off x="336444" y="190973"/>
              <a:ext cx="0" cy="281392"/>
            </a:xfrm>
            <a:prstGeom prst="line">
              <a:avLst/>
            </a:prstGeom>
            <a:ln w="25929" cap="flat">
              <a:solidFill>
                <a:srgbClr val="83838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344" name="Group 344"/>
            <p:cNvGrpSpPr/>
            <p:nvPr/>
          </p:nvGrpSpPr>
          <p:grpSpPr>
            <a:xfrm>
              <a:off x="266185" y="274945"/>
              <a:ext cx="130533" cy="125595"/>
              <a:chOff x="0" y="0"/>
              <a:chExt cx="323386" cy="311151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47" name="Freeform 347"/>
            <p:cNvSpPr/>
            <p:nvPr/>
          </p:nvSpPr>
          <p:spPr>
            <a:xfrm>
              <a:off x="0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348" name="Freeform 348"/>
          <p:cNvSpPr/>
          <p:nvPr/>
        </p:nvSpPr>
        <p:spPr>
          <a:xfrm>
            <a:off x="0" y="2462271"/>
            <a:ext cx="857917" cy="838041"/>
          </a:xfrm>
          <a:custGeom>
            <a:avLst/>
            <a:gdLst/>
            <a:ahLst/>
            <a:cxnLst/>
            <a:rect l="l" t="t" r="r" b="b"/>
            <a:pathLst>
              <a:path w="857917" h="838041">
                <a:moveTo>
                  <a:pt x="0" y="0"/>
                </a:moveTo>
                <a:lnTo>
                  <a:pt x="857917" y="0"/>
                </a:lnTo>
                <a:lnTo>
                  <a:pt x="857917" y="838041"/>
                </a:lnTo>
                <a:lnTo>
                  <a:pt x="0" y="838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424" t="-149557" r="-373214" b="-130336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49" name="Freeform 349"/>
          <p:cNvSpPr/>
          <p:nvPr/>
        </p:nvSpPr>
        <p:spPr>
          <a:xfrm>
            <a:off x="45" y="-9048"/>
            <a:ext cx="914568" cy="934541"/>
          </a:xfrm>
          <a:custGeom>
            <a:avLst/>
            <a:gdLst/>
            <a:ahLst/>
            <a:cxnLst/>
            <a:rect l="l" t="t" r="r" b="b"/>
            <a:pathLst>
              <a:path w="914568" h="934541">
                <a:moveTo>
                  <a:pt x="0" y="0"/>
                </a:moveTo>
                <a:lnTo>
                  <a:pt x="914569" y="0"/>
                </a:lnTo>
                <a:lnTo>
                  <a:pt x="914569" y="934541"/>
                </a:lnTo>
                <a:lnTo>
                  <a:pt x="0" y="934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315" t="-27808" r="-326012" b="-195353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50" name="Freeform 350"/>
          <p:cNvSpPr/>
          <p:nvPr/>
        </p:nvSpPr>
        <p:spPr>
          <a:xfrm>
            <a:off x="4416631" y="-9048"/>
            <a:ext cx="905749" cy="882233"/>
          </a:xfrm>
          <a:custGeom>
            <a:avLst/>
            <a:gdLst/>
            <a:ahLst/>
            <a:cxnLst/>
            <a:rect l="l" t="t" r="r" b="b"/>
            <a:pathLst>
              <a:path w="905749" h="882233">
                <a:moveTo>
                  <a:pt x="0" y="0"/>
                </a:moveTo>
                <a:lnTo>
                  <a:pt x="905748" y="0"/>
                </a:lnTo>
                <a:lnTo>
                  <a:pt x="905748" y="882232"/>
                </a:lnTo>
                <a:lnTo>
                  <a:pt x="0" y="882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2502" t="-138302" r="-216676" b="-123887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51" name="Freeform 351"/>
          <p:cNvSpPr/>
          <p:nvPr/>
        </p:nvSpPr>
        <p:spPr>
          <a:xfrm>
            <a:off x="4525455" y="2386651"/>
            <a:ext cx="900720" cy="867175"/>
          </a:xfrm>
          <a:custGeom>
            <a:avLst/>
            <a:gdLst/>
            <a:ahLst/>
            <a:cxnLst/>
            <a:rect l="l" t="t" r="r" b="b"/>
            <a:pathLst>
              <a:path w="900720" h="867175">
                <a:moveTo>
                  <a:pt x="0" y="0"/>
                </a:moveTo>
                <a:lnTo>
                  <a:pt x="900720" y="0"/>
                </a:lnTo>
                <a:lnTo>
                  <a:pt x="900720" y="867175"/>
                </a:lnTo>
                <a:lnTo>
                  <a:pt x="0" y="86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7819" t="-247627" r="-160003" b="-38639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52" name="Group 352"/>
          <p:cNvGrpSpPr/>
          <p:nvPr/>
        </p:nvGrpSpPr>
        <p:grpSpPr>
          <a:xfrm>
            <a:off x="231286" y="564057"/>
            <a:ext cx="452087" cy="176740"/>
            <a:chOff x="0" y="0"/>
            <a:chExt cx="533335" cy="208504"/>
          </a:xfrm>
        </p:grpSpPr>
        <p:sp>
          <p:nvSpPr>
            <p:cNvPr id="353" name="Freeform 353"/>
            <p:cNvSpPr/>
            <p:nvPr/>
          </p:nvSpPr>
          <p:spPr>
            <a:xfrm>
              <a:off x="0" y="0"/>
              <a:ext cx="533335" cy="208504"/>
            </a:xfrm>
            <a:custGeom>
              <a:avLst/>
              <a:gdLst/>
              <a:ahLst/>
              <a:cxnLst/>
              <a:rect l="l" t="t" r="r" b="b"/>
              <a:pathLst>
                <a:path w="533335" h="208504">
                  <a:moveTo>
                    <a:pt x="0" y="0"/>
                  </a:moveTo>
                  <a:lnTo>
                    <a:pt x="533335" y="0"/>
                  </a:lnTo>
                  <a:lnTo>
                    <a:pt x="533335" y="208504"/>
                  </a:lnTo>
                  <a:lnTo>
                    <a:pt x="0" y="20850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54" name="TextBox 354"/>
            <p:cNvSpPr txBox="1"/>
            <p:nvPr/>
          </p:nvSpPr>
          <p:spPr>
            <a:xfrm>
              <a:off x="0" y="-9525"/>
              <a:ext cx="533335" cy="218029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5" name="TextBox 355"/>
          <p:cNvSpPr txBox="1"/>
          <p:nvPr/>
        </p:nvSpPr>
        <p:spPr>
          <a:xfrm>
            <a:off x="30848" y="2344168"/>
            <a:ext cx="796221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CASAS COMUNALES</a:t>
            </a:r>
          </a:p>
        </p:txBody>
      </p:sp>
      <p:sp>
        <p:nvSpPr>
          <p:cNvPr id="356" name="TextBox 356"/>
          <p:cNvSpPr txBox="1"/>
          <p:nvPr/>
        </p:nvSpPr>
        <p:spPr>
          <a:xfrm>
            <a:off x="30848" y="895571"/>
            <a:ext cx="796221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ARTE</a:t>
            </a:r>
          </a:p>
        </p:txBody>
      </p:sp>
      <p:sp>
        <p:nvSpPr>
          <p:cNvPr id="357" name="TextBox 357"/>
          <p:cNvSpPr txBox="1"/>
          <p:nvPr/>
        </p:nvSpPr>
        <p:spPr>
          <a:xfrm>
            <a:off x="4269331" y="898165"/>
            <a:ext cx="1110228" cy="9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2"/>
              </a:lnSpc>
              <a:spcBef>
                <a:spcPct val="0"/>
              </a:spcBef>
            </a:pPr>
            <a:r>
              <a:rPr lang="en-US" sz="650">
                <a:solidFill>
                  <a:srgbClr val="BA1E1A"/>
                </a:solidFill>
                <a:latin typeface="Montserrat 3"/>
                <a:ea typeface="Montserrat 3"/>
                <a:cs typeface="Montserrat 3"/>
                <a:sym typeface="Montserrat 3"/>
              </a:rPr>
              <a:t>CASA DEL BIENESTAR</a:t>
            </a:r>
          </a:p>
        </p:txBody>
      </p:sp>
      <p:sp>
        <p:nvSpPr>
          <p:cNvPr id="358" name="TextBox 358"/>
          <p:cNvSpPr txBox="1"/>
          <p:nvPr/>
        </p:nvSpPr>
        <p:spPr>
          <a:xfrm>
            <a:off x="4416631" y="1017669"/>
            <a:ext cx="850985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WAWATECAS</a:t>
            </a:r>
          </a:p>
        </p:txBody>
      </p:sp>
      <p:sp>
        <p:nvSpPr>
          <p:cNvPr id="359" name="TextBox 359"/>
          <p:cNvSpPr txBox="1"/>
          <p:nvPr/>
        </p:nvSpPr>
        <p:spPr>
          <a:xfrm>
            <a:off x="4416631" y="1116721"/>
            <a:ext cx="850985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CDI</a:t>
            </a:r>
          </a:p>
        </p:txBody>
      </p:sp>
      <p:sp>
        <p:nvSpPr>
          <p:cNvPr id="360" name="TextBox 360"/>
          <p:cNvSpPr txBox="1"/>
          <p:nvPr/>
        </p:nvSpPr>
        <p:spPr>
          <a:xfrm>
            <a:off x="4501421" y="2310254"/>
            <a:ext cx="850985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PUNTOS SEGUROS</a:t>
            </a:r>
          </a:p>
        </p:txBody>
      </p:sp>
      <p:sp>
        <p:nvSpPr>
          <p:cNvPr id="361" name="TextBox 361"/>
          <p:cNvSpPr txBox="1"/>
          <p:nvPr/>
        </p:nvSpPr>
        <p:spPr>
          <a:xfrm>
            <a:off x="48103" y="975573"/>
            <a:ext cx="796221" cy="155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"/>
              </a:lnSpc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CULTURA</a:t>
            </a:r>
          </a:p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DEPORTE</a:t>
            </a:r>
          </a:p>
        </p:txBody>
      </p:sp>
      <p:sp>
        <p:nvSpPr>
          <p:cNvPr id="362" name="TextBox 362"/>
          <p:cNvSpPr txBox="1"/>
          <p:nvPr/>
        </p:nvSpPr>
        <p:spPr>
          <a:xfrm>
            <a:off x="30848" y="2154448"/>
            <a:ext cx="796221" cy="155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ASAMBLEAS PLATAFORMA</a:t>
            </a:r>
          </a:p>
        </p:txBody>
      </p:sp>
      <p:sp>
        <p:nvSpPr>
          <p:cNvPr id="363" name="AutoShape 363"/>
          <p:cNvSpPr/>
          <p:nvPr/>
        </p:nvSpPr>
        <p:spPr>
          <a:xfrm>
            <a:off x="459806" y="1206470"/>
            <a:ext cx="22876" cy="819273"/>
          </a:xfrm>
          <a:prstGeom prst="line">
            <a:avLst/>
          </a:prstGeom>
          <a:ln w="19050" cap="flat">
            <a:solidFill>
              <a:srgbClr val="000000">
                <a:alpha val="13725"/>
              </a:srgb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364" name="AutoShape 364"/>
          <p:cNvSpPr/>
          <p:nvPr/>
        </p:nvSpPr>
        <p:spPr>
          <a:xfrm>
            <a:off x="853846" y="140322"/>
            <a:ext cx="3620423" cy="4293"/>
          </a:xfrm>
          <a:prstGeom prst="line">
            <a:avLst/>
          </a:prstGeom>
          <a:ln w="19050" cap="flat">
            <a:solidFill>
              <a:srgbClr val="000000">
                <a:alpha val="13725"/>
              </a:srgb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365" name="AutoShape 365"/>
          <p:cNvSpPr/>
          <p:nvPr/>
        </p:nvSpPr>
        <p:spPr>
          <a:xfrm>
            <a:off x="844336" y="3163800"/>
            <a:ext cx="3620423" cy="4293"/>
          </a:xfrm>
          <a:prstGeom prst="line">
            <a:avLst/>
          </a:prstGeom>
          <a:ln w="19050" cap="flat">
            <a:solidFill>
              <a:srgbClr val="000000">
                <a:alpha val="13725"/>
              </a:srgb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366" name="AutoShape 366"/>
          <p:cNvSpPr/>
          <p:nvPr/>
        </p:nvSpPr>
        <p:spPr>
          <a:xfrm>
            <a:off x="4858067" y="1307049"/>
            <a:ext cx="22876" cy="819273"/>
          </a:xfrm>
          <a:prstGeom prst="line">
            <a:avLst/>
          </a:prstGeom>
          <a:ln w="19050" cap="flat">
            <a:solidFill>
              <a:srgbClr val="000000">
                <a:alpha val="13725"/>
              </a:srgb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367" name="TextBox 367"/>
          <p:cNvSpPr txBox="1"/>
          <p:nvPr/>
        </p:nvSpPr>
        <p:spPr>
          <a:xfrm>
            <a:off x="4501421" y="2192350"/>
            <a:ext cx="850985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CASA DEL TEREQUE</a:t>
            </a:r>
          </a:p>
        </p:txBody>
      </p:sp>
      <p:sp>
        <p:nvSpPr>
          <p:cNvPr id="368" name="TextBox 368"/>
          <p:cNvSpPr txBox="1"/>
          <p:nvPr/>
        </p:nvSpPr>
        <p:spPr>
          <a:xfrm>
            <a:off x="2573340" y="2639697"/>
            <a:ext cx="265019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CB</a:t>
            </a:r>
          </a:p>
        </p:txBody>
      </p:sp>
      <p:grpSp>
        <p:nvGrpSpPr>
          <p:cNvPr id="369" name="Group 369"/>
          <p:cNvGrpSpPr/>
          <p:nvPr/>
        </p:nvGrpSpPr>
        <p:grpSpPr>
          <a:xfrm>
            <a:off x="4110118" y="853151"/>
            <a:ext cx="182332" cy="182332"/>
            <a:chOff x="0" y="0"/>
            <a:chExt cx="419438" cy="419438"/>
          </a:xfrm>
        </p:grpSpPr>
        <p:sp>
          <p:nvSpPr>
            <p:cNvPr id="370" name="Freeform 370"/>
            <p:cNvSpPr/>
            <p:nvPr/>
          </p:nvSpPr>
          <p:spPr>
            <a:xfrm>
              <a:off x="0" y="0"/>
              <a:ext cx="419438" cy="419438"/>
            </a:xfrm>
            <a:custGeom>
              <a:avLst/>
              <a:gdLst/>
              <a:ahLst/>
              <a:cxnLst/>
              <a:rect l="l" t="t" r="r" b="b"/>
              <a:pathLst>
                <a:path w="419438" h="419438">
                  <a:moveTo>
                    <a:pt x="209719" y="0"/>
                  </a:moveTo>
                  <a:cubicBezTo>
                    <a:pt x="93894" y="0"/>
                    <a:pt x="0" y="93894"/>
                    <a:pt x="0" y="209719"/>
                  </a:cubicBezTo>
                  <a:cubicBezTo>
                    <a:pt x="0" y="325543"/>
                    <a:pt x="93894" y="419438"/>
                    <a:pt x="209719" y="419438"/>
                  </a:cubicBezTo>
                  <a:cubicBezTo>
                    <a:pt x="325543" y="419438"/>
                    <a:pt x="419438" y="325543"/>
                    <a:pt x="419438" y="209719"/>
                  </a:cubicBezTo>
                  <a:cubicBezTo>
                    <a:pt x="419438" y="93894"/>
                    <a:pt x="325543" y="0"/>
                    <a:pt x="209719" y="0"/>
                  </a:cubicBezTo>
                  <a:close/>
                </a:path>
              </a:pathLst>
            </a:custGeom>
            <a:solidFill>
              <a:srgbClr val="C9030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371" name="TextBox 371"/>
            <p:cNvSpPr txBox="1"/>
            <p:nvPr/>
          </p:nvSpPr>
          <p:spPr>
            <a:xfrm>
              <a:off x="39322" y="29797"/>
              <a:ext cx="340793" cy="350318"/>
            </a:xfrm>
            <a:prstGeom prst="rect">
              <a:avLst/>
            </a:prstGeom>
          </p:spPr>
          <p:txBody>
            <a:bodyPr lIns="114436" tIns="114436" rIns="114436" bIns="114436" rtlCol="0" anchor="ctr"/>
            <a:lstStyle/>
            <a:p>
              <a:pPr algn="ctr">
                <a:lnSpc>
                  <a:spcPts val="779"/>
                </a:lnSpc>
              </a:pPr>
              <a:endParaRPr/>
            </a:p>
          </p:txBody>
        </p:sp>
      </p:grpSp>
      <p:sp>
        <p:nvSpPr>
          <p:cNvPr id="372" name="Freeform 372"/>
          <p:cNvSpPr/>
          <p:nvPr/>
        </p:nvSpPr>
        <p:spPr>
          <a:xfrm>
            <a:off x="4104601" y="845285"/>
            <a:ext cx="200283" cy="200283"/>
          </a:xfrm>
          <a:custGeom>
            <a:avLst/>
            <a:gdLst/>
            <a:ahLst/>
            <a:cxnLst/>
            <a:rect l="l" t="t" r="r" b="b"/>
            <a:pathLst>
              <a:path w="200283" h="200283">
                <a:moveTo>
                  <a:pt x="0" y="0"/>
                </a:moveTo>
                <a:lnTo>
                  <a:pt x="200283" y="0"/>
                </a:lnTo>
                <a:lnTo>
                  <a:pt x="200283" y="200283"/>
                </a:lnTo>
                <a:lnTo>
                  <a:pt x="0" y="2002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73" name="TextBox 373"/>
          <p:cNvSpPr txBox="1"/>
          <p:nvPr/>
        </p:nvSpPr>
        <p:spPr>
          <a:xfrm>
            <a:off x="4068774" y="914300"/>
            <a:ext cx="265019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CB</a:t>
            </a:r>
          </a:p>
        </p:txBody>
      </p:sp>
      <p:sp>
        <p:nvSpPr>
          <p:cNvPr id="374" name="Freeform 374"/>
          <p:cNvSpPr/>
          <p:nvPr/>
        </p:nvSpPr>
        <p:spPr>
          <a:xfrm>
            <a:off x="2562841" y="2365725"/>
            <a:ext cx="650886" cy="650886"/>
          </a:xfrm>
          <a:custGeom>
            <a:avLst/>
            <a:gdLst/>
            <a:ahLst/>
            <a:cxnLst/>
            <a:rect l="l" t="t" r="r" b="b"/>
            <a:pathLst>
              <a:path w="650886" h="650886">
                <a:moveTo>
                  <a:pt x="0" y="0"/>
                </a:moveTo>
                <a:lnTo>
                  <a:pt x="650885" y="0"/>
                </a:lnTo>
                <a:lnTo>
                  <a:pt x="650885" y="650886"/>
                </a:lnTo>
                <a:lnTo>
                  <a:pt x="0" y="6508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" y="0"/>
            <a:ext cx="5399955" cy="3333653"/>
          </a:xfrm>
          <a:custGeom>
            <a:avLst/>
            <a:gdLst/>
            <a:ahLst/>
            <a:cxnLst/>
            <a:rect l="l" t="t" r="r" b="b"/>
            <a:pathLst>
              <a:path w="5399955" h="3333653">
                <a:moveTo>
                  <a:pt x="0" y="0"/>
                </a:moveTo>
                <a:lnTo>
                  <a:pt x="5399955" y="0"/>
                </a:lnTo>
                <a:lnTo>
                  <a:pt x="5399955" y="3333653"/>
                </a:lnTo>
                <a:lnTo>
                  <a:pt x="0" y="3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77" r="-18991" b="-28853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620108" y="3374273"/>
            <a:ext cx="4167236" cy="1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RED CICLOVIAS Y BOULEVARES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02483" y="144616"/>
            <a:ext cx="3097149" cy="3051223"/>
            <a:chOff x="0" y="0"/>
            <a:chExt cx="4129532" cy="4068298"/>
          </a:xfrm>
        </p:grpSpPr>
        <p:grpSp>
          <p:nvGrpSpPr>
            <p:cNvPr id="8" name="Group 8"/>
            <p:cNvGrpSpPr/>
            <p:nvPr/>
          </p:nvGrpSpPr>
          <p:grpSpPr>
            <a:xfrm>
              <a:off x="335442" y="109431"/>
              <a:ext cx="81542" cy="81542"/>
              <a:chOff x="0" y="0"/>
              <a:chExt cx="419438" cy="41943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22125" y="299723"/>
              <a:ext cx="81542" cy="81542"/>
              <a:chOff x="0" y="0"/>
              <a:chExt cx="419438" cy="41943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8759" y="291976"/>
              <a:ext cx="81542" cy="81542"/>
              <a:chOff x="0" y="0"/>
              <a:chExt cx="419438" cy="4194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30450" y="471204"/>
              <a:ext cx="81542" cy="81542"/>
              <a:chOff x="0" y="0"/>
              <a:chExt cx="419438" cy="41943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0" name="AutoShape 20"/>
            <p:cNvSpPr/>
            <p:nvPr/>
          </p:nvSpPr>
          <p:spPr>
            <a:xfrm flipV="1">
              <a:off x="230301" y="331760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1" name="AutoShape 21"/>
            <p:cNvSpPr/>
            <p:nvPr/>
          </p:nvSpPr>
          <p:spPr>
            <a:xfrm flipH="1" flipV="1">
              <a:off x="376213" y="190973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305954" y="274945"/>
              <a:ext cx="130533" cy="125595"/>
              <a:chOff x="0" y="0"/>
              <a:chExt cx="323386" cy="31115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9769" y="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466022" y="767054"/>
              <a:ext cx="81542" cy="81542"/>
              <a:chOff x="0" y="0"/>
              <a:chExt cx="419438" cy="41943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652705" y="957346"/>
              <a:ext cx="81542" cy="81542"/>
              <a:chOff x="0" y="0"/>
              <a:chExt cx="419438" cy="41943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79338" y="949598"/>
              <a:ext cx="81542" cy="81542"/>
              <a:chOff x="0" y="0"/>
              <a:chExt cx="419438" cy="41943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61029" y="1128827"/>
              <a:ext cx="81542" cy="81542"/>
              <a:chOff x="0" y="0"/>
              <a:chExt cx="419438" cy="41943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8" name="AutoShape 38"/>
            <p:cNvSpPr/>
            <p:nvPr/>
          </p:nvSpPr>
          <p:spPr>
            <a:xfrm flipV="1">
              <a:off x="360880" y="989383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9" name="AutoShape 39"/>
            <p:cNvSpPr/>
            <p:nvPr/>
          </p:nvSpPr>
          <p:spPr>
            <a:xfrm flipV="1">
              <a:off x="506793" y="848596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436534" y="932567"/>
              <a:ext cx="130533" cy="125595"/>
              <a:chOff x="0" y="0"/>
              <a:chExt cx="323386" cy="31115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170349" y="657623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2" y="0"/>
                  </a:lnTo>
                  <a:lnTo>
                    <a:pt x="657622" y="657622"/>
                  </a:lnTo>
                  <a:lnTo>
                    <a:pt x="0" y="657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1040868" y="538803"/>
              <a:ext cx="81542" cy="81542"/>
              <a:chOff x="0" y="0"/>
              <a:chExt cx="419438" cy="41943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227551" y="729095"/>
              <a:ext cx="81542" cy="81542"/>
              <a:chOff x="0" y="0"/>
              <a:chExt cx="419438" cy="41943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854184" y="721347"/>
              <a:ext cx="81542" cy="81542"/>
              <a:chOff x="0" y="0"/>
              <a:chExt cx="419438" cy="419438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1035875" y="900576"/>
              <a:ext cx="81542" cy="81542"/>
              <a:chOff x="0" y="0"/>
              <a:chExt cx="419438" cy="419438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56" name="AutoShape 56"/>
            <p:cNvSpPr/>
            <p:nvPr/>
          </p:nvSpPr>
          <p:spPr>
            <a:xfrm flipV="1">
              <a:off x="935726" y="761132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57" name="AutoShape 57"/>
            <p:cNvSpPr/>
            <p:nvPr/>
          </p:nvSpPr>
          <p:spPr>
            <a:xfrm flipV="1">
              <a:off x="1081639" y="620345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1011380" y="704316"/>
              <a:ext cx="130533" cy="125595"/>
              <a:chOff x="0" y="0"/>
              <a:chExt cx="323386" cy="311151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745195" y="429372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2" y="0"/>
                  </a:lnTo>
                  <a:lnTo>
                    <a:pt x="657622" y="657622"/>
                  </a:lnTo>
                  <a:lnTo>
                    <a:pt x="0" y="657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62" name="Group 62"/>
            <p:cNvGrpSpPr/>
            <p:nvPr/>
          </p:nvGrpSpPr>
          <p:grpSpPr>
            <a:xfrm>
              <a:off x="295673" y="1658988"/>
              <a:ext cx="81542" cy="81542"/>
              <a:chOff x="0" y="0"/>
              <a:chExt cx="419438" cy="419438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482356" y="1849280"/>
              <a:ext cx="81542" cy="81542"/>
              <a:chOff x="0" y="0"/>
              <a:chExt cx="419438" cy="419438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>
              <a:off x="108989" y="1841532"/>
              <a:ext cx="81542" cy="81542"/>
              <a:chOff x="0" y="0"/>
              <a:chExt cx="419438" cy="419438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290681" y="2020761"/>
              <a:ext cx="81542" cy="81542"/>
              <a:chOff x="0" y="0"/>
              <a:chExt cx="419438" cy="419438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74" name="AutoShape 74"/>
            <p:cNvSpPr/>
            <p:nvPr/>
          </p:nvSpPr>
          <p:spPr>
            <a:xfrm flipV="1">
              <a:off x="190531" y="1881316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75" name="AutoShape 75"/>
            <p:cNvSpPr/>
            <p:nvPr/>
          </p:nvSpPr>
          <p:spPr>
            <a:xfrm flipV="1">
              <a:off x="336444" y="1740530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76" name="Group 76"/>
            <p:cNvGrpSpPr/>
            <p:nvPr/>
          </p:nvGrpSpPr>
          <p:grpSpPr>
            <a:xfrm>
              <a:off x="266185" y="1824501"/>
              <a:ext cx="130533" cy="125595"/>
              <a:chOff x="0" y="0"/>
              <a:chExt cx="323386" cy="311151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79" name="Freeform 79"/>
            <p:cNvSpPr/>
            <p:nvPr/>
          </p:nvSpPr>
          <p:spPr>
            <a:xfrm>
              <a:off x="0" y="1549556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80" name="Group 80"/>
            <p:cNvGrpSpPr/>
            <p:nvPr/>
          </p:nvGrpSpPr>
          <p:grpSpPr>
            <a:xfrm>
              <a:off x="910557" y="1588793"/>
              <a:ext cx="81542" cy="81542"/>
              <a:chOff x="0" y="0"/>
              <a:chExt cx="419438" cy="419438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1097240" y="1779085"/>
              <a:ext cx="81542" cy="81542"/>
              <a:chOff x="0" y="0"/>
              <a:chExt cx="419438" cy="419438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>
              <a:off x="723873" y="1771337"/>
              <a:ext cx="81542" cy="81542"/>
              <a:chOff x="0" y="0"/>
              <a:chExt cx="419438" cy="419438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905564" y="1950566"/>
              <a:ext cx="81542" cy="81542"/>
              <a:chOff x="0" y="0"/>
              <a:chExt cx="419438" cy="419438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92" name="AutoShape 92"/>
            <p:cNvSpPr/>
            <p:nvPr/>
          </p:nvSpPr>
          <p:spPr>
            <a:xfrm flipV="1">
              <a:off x="805415" y="1811122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93" name="AutoShape 93"/>
            <p:cNvSpPr/>
            <p:nvPr/>
          </p:nvSpPr>
          <p:spPr>
            <a:xfrm flipV="1">
              <a:off x="951328" y="1670335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94" name="Group 94"/>
            <p:cNvGrpSpPr/>
            <p:nvPr/>
          </p:nvGrpSpPr>
          <p:grpSpPr>
            <a:xfrm>
              <a:off x="881068" y="1754306"/>
              <a:ext cx="130533" cy="125595"/>
              <a:chOff x="0" y="0"/>
              <a:chExt cx="323386" cy="311151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97" name="Freeform 97"/>
            <p:cNvSpPr/>
            <p:nvPr/>
          </p:nvSpPr>
          <p:spPr>
            <a:xfrm>
              <a:off x="614884" y="1479362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2" y="0"/>
                  </a:lnTo>
                  <a:lnTo>
                    <a:pt x="657622" y="657622"/>
                  </a:lnTo>
                  <a:lnTo>
                    <a:pt x="0" y="657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98" name="Group 98"/>
            <p:cNvGrpSpPr/>
            <p:nvPr/>
          </p:nvGrpSpPr>
          <p:grpSpPr>
            <a:xfrm>
              <a:off x="1040868" y="1164039"/>
              <a:ext cx="81542" cy="81542"/>
              <a:chOff x="0" y="0"/>
              <a:chExt cx="419438" cy="419438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227551" y="1354331"/>
              <a:ext cx="81542" cy="81542"/>
              <a:chOff x="0" y="0"/>
              <a:chExt cx="419438" cy="419438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>
              <a:off x="854184" y="1346584"/>
              <a:ext cx="81542" cy="81542"/>
              <a:chOff x="0" y="0"/>
              <a:chExt cx="419438" cy="419438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>
              <a:off x="1035875" y="1525812"/>
              <a:ext cx="81542" cy="81542"/>
              <a:chOff x="0" y="0"/>
              <a:chExt cx="419438" cy="419438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09" name="TextBox 10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10" name="AutoShape 110"/>
            <p:cNvSpPr/>
            <p:nvPr/>
          </p:nvSpPr>
          <p:spPr>
            <a:xfrm flipV="1">
              <a:off x="935726" y="1386368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11" name="AutoShape 111"/>
            <p:cNvSpPr/>
            <p:nvPr/>
          </p:nvSpPr>
          <p:spPr>
            <a:xfrm flipV="1">
              <a:off x="1081639" y="1245581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12" name="Group 112"/>
            <p:cNvGrpSpPr/>
            <p:nvPr/>
          </p:nvGrpSpPr>
          <p:grpSpPr>
            <a:xfrm>
              <a:off x="1011380" y="1329553"/>
              <a:ext cx="130533" cy="125595"/>
              <a:chOff x="0" y="0"/>
              <a:chExt cx="323386" cy="311151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15" name="Freeform 115"/>
            <p:cNvSpPr/>
            <p:nvPr/>
          </p:nvSpPr>
          <p:spPr>
            <a:xfrm>
              <a:off x="745195" y="1054608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2" y="0"/>
                  </a:lnTo>
                  <a:lnTo>
                    <a:pt x="657622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116" name="Group 116"/>
            <p:cNvGrpSpPr/>
            <p:nvPr/>
          </p:nvGrpSpPr>
          <p:grpSpPr>
            <a:xfrm>
              <a:off x="1647731" y="1196426"/>
              <a:ext cx="81542" cy="81542"/>
              <a:chOff x="0" y="0"/>
              <a:chExt cx="419438" cy="419438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19" name="Group 119"/>
            <p:cNvGrpSpPr/>
            <p:nvPr/>
          </p:nvGrpSpPr>
          <p:grpSpPr>
            <a:xfrm>
              <a:off x="1834414" y="1386718"/>
              <a:ext cx="81542" cy="81542"/>
              <a:chOff x="0" y="0"/>
              <a:chExt cx="419438" cy="419438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21" name="TextBox 12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22" name="Group 122"/>
            <p:cNvGrpSpPr/>
            <p:nvPr/>
          </p:nvGrpSpPr>
          <p:grpSpPr>
            <a:xfrm>
              <a:off x="1461047" y="1378970"/>
              <a:ext cx="81542" cy="81542"/>
              <a:chOff x="0" y="0"/>
              <a:chExt cx="419438" cy="419438"/>
            </a:xfrm>
          </p:grpSpPr>
          <p:sp>
            <p:nvSpPr>
              <p:cNvPr id="123" name="Freeform 12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24" name="TextBox 12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25" name="Group 125"/>
            <p:cNvGrpSpPr/>
            <p:nvPr/>
          </p:nvGrpSpPr>
          <p:grpSpPr>
            <a:xfrm>
              <a:off x="1642738" y="1558199"/>
              <a:ext cx="81542" cy="81542"/>
              <a:chOff x="0" y="0"/>
              <a:chExt cx="419438" cy="419438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28" name="AutoShape 128"/>
            <p:cNvSpPr/>
            <p:nvPr/>
          </p:nvSpPr>
          <p:spPr>
            <a:xfrm flipV="1">
              <a:off x="1542589" y="1418754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29" name="AutoShape 129"/>
            <p:cNvSpPr/>
            <p:nvPr/>
          </p:nvSpPr>
          <p:spPr>
            <a:xfrm flipV="1">
              <a:off x="1688502" y="1277968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30" name="Group 130"/>
            <p:cNvGrpSpPr/>
            <p:nvPr/>
          </p:nvGrpSpPr>
          <p:grpSpPr>
            <a:xfrm>
              <a:off x="1618242" y="1361939"/>
              <a:ext cx="130533" cy="125595"/>
              <a:chOff x="0" y="0"/>
              <a:chExt cx="323386" cy="311151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2" name="TextBox 132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33" name="Freeform 133"/>
            <p:cNvSpPr/>
            <p:nvPr/>
          </p:nvSpPr>
          <p:spPr>
            <a:xfrm>
              <a:off x="1352058" y="1086994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2" y="0"/>
                  </a:lnTo>
                  <a:lnTo>
                    <a:pt x="657622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134" name="Group 134"/>
            <p:cNvGrpSpPr/>
            <p:nvPr/>
          </p:nvGrpSpPr>
          <p:grpSpPr>
            <a:xfrm>
              <a:off x="1504916" y="1917604"/>
              <a:ext cx="81542" cy="81542"/>
              <a:chOff x="0" y="0"/>
              <a:chExt cx="419438" cy="419438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>
              <a:off x="1691599" y="2107896"/>
              <a:ext cx="81542" cy="81542"/>
              <a:chOff x="0" y="0"/>
              <a:chExt cx="419438" cy="419438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>
              <a:off x="1318232" y="2100149"/>
              <a:ext cx="81542" cy="81542"/>
              <a:chOff x="0" y="0"/>
              <a:chExt cx="419438" cy="419438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>
              <a:off x="1499923" y="2279377"/>
              <a:ext cx="81542" cy="81542"/>
              <a:chOff x="0" y="0"/>
              <a:chExt cx="419438" cy="419438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46" name="AutoShape 146"/>
            <p:cNvSpPr/>
            <p:nvPr/>
          </p:nvSpPr>
          <p:spPr>
            <a:xfrm flipV="1">
              <a:off x="1399774" y="2139933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47" name="AutoShape 147"/>
            <p:cNvSpPr/>
            <p:nvPr/>
          </p:nvSpPr>
          <p:spPr>
            <a:xfrm flipV="1">
              <a:off x="1545687" y="1999146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48" name="Group 148"/>
            <p:cNvGrpSpPr/>
            <p:nvPr/>
          </p:nvGrpSpPr>
          <p:grpSpPr>
            <a:xfrm>
              <a:off x="1475427" y="2083118"/>
              <a:ext cx="130533" cy="125595"/>
              <a:chOff x="0" y="0"/>
              <a:chExt cx="323386" cy="311151"/>
            </a:xfrm>
          </p:grpSpPr>
          <p:sp>
            <p:nvSpPr>
              <p:cNvPr id="149" name="Freeform 149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50" name="TextBox 150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51" name="Freeform 151"/>
            <p:cNvSpPr/>
            <p:nvPr/>
          </p:nvSpPr>
          <p:spPr>
            <a:xfrm>
              <a:off x="1209242" y="1808173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152" name="Group 152"/>
            <p:cNvGrpSpPr/>
            <p:nvPr/>
          </p:nvGrpSpPr>
          <p:grpSpPr>
            <a:xfrm>
              <a:off x="1902994" y="2441189"/>
              <a:ext cx="81542" cy="81542"/>
              <a:chOff x="0" y="0"/>
              <a:chExt cx="419438" cy="419438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2089677" y="2631481"/>
              <a:ext cx="81542" cy="81542"/>
              <a:chOff x="0" y="0"/>
              <a:chExt cx="419438" cy="419438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58" name="Group 158"/>
            <p:cNvGrpSpPr/>
            <p:nvPr/>
          </p:nvGrpSpPr>
          <p:grpSpPr>
            <a:xfrm>
              <a:off x="1716311" y="2623733"/>
              <a:ext cx="81542" cy="81542"/>
              <a:chOff x="0" y="0"/>
              <a:chExt cx="419438" cy="419438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61" name="Group 161"/>
            <p:cNvGrpSpPr/>
            <p:nvPr/>
          </p:nvGrpSpPr>
          <p:grpSpPr>
            <a:xfrm>
              <a:off x="1898002" y="2802962"/>
              <a:ext cx="81542" cy="81542"/>
              <a:chOff x="0" y="0"/>
              <a:chExt cx="419438" cy="419438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64" name="AutoShape 164"/>
            <p:cNvSpPr/>
            <p:nvPr/>
          </p:nvSpPr>
          <p:spPr>
            <a:xfrm flipV="1">
              <a:off x="1797853" y="2663517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65" name="AutoShape 165"/>
            <p:cNvSpPr/>
            <p:nvPr/>
          </p:nvSpPr>
          <p:spPr>
            <a:xfrm flipV="1">
              <a:off x="1943765" y="2522731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66" name="Group 166"/>
            <p:cNvGrpSpPr/>
            <p:nvPr/>
          </p:nvGrpSpPr>
          <p:grpSpPr>
            <a:xfrm>
              <a:off x="1873506" y="2606702"/>
              <a:ext cx="130533" cy="125595"/>
              <a:chOff x="0" y="0"/>
              <a:chExt cx="323386" cy="311151"/>
            </a:xfrm>
          </p:grpSpPr>
          <p:sp>
            <p:nvSpPr>
              <p:cNvPr id="167" name="Freeform 167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68" name="TextBox 168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69" name="Freeform 169"/>
            <p:cNvSpPr/>
            <p:nvPr/>
          </p:nvSpPr>
          <p:spPr>
            <a:xfrm>
              <a:off x="1607321" y="2331757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170" name="Group 170"/>
            <p:cNvGrpSpPr/>
            <p:nvPr/>
          </p:nvGrpSpPr>
          <p:grpSpPr>
            <a:xfrm>
              <a:off x="1176104" y="3520106"/>
              <a:ext cx="81542" cy="81542"/>
              <a:chOff x="0" y="0"/>
              <a:chExt cx="419438" cy="419438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73" name="Group 173"/>
            <p:cNvGrpSpPr/>
            <p:nvPr/>
          </p:nvGrpSpPr>
          <p:grpSpPr>
            <a:xfrm>
              <a:off x="1362787" y="3710398"/>
              <a:ext cx="81542" cy="81542"/>
              <a:chOff x="0" y="0"/>
              <a:chExt cx="419438" cy="419438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75" name="TextBox 17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76" name="Group 176"/>
            <p:cNvGrpSpPr/>
            <p:nvPr/>
          </p:nvGrpSpPr>
          <p:grpSpPr>
            <a:xfrm>
              <a:off x="989421" y="3702651"/>
              <a:ext cx="81542" cy="81542"/>
              <a:chOff x="0" y="0"/>
              <a:chExt cx="419438" cy="419438"/>
            </a:xfrm>
          </p:grpSpPr>
          <p:sp>
            <p:nvSpPr>
              <p:cNvPr id="177" name="Freeform 17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78" name="TextBox 17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79" name="Group 179"/>
            <p:cNvGrpSpPr/>
            <p:nvPr/>
          </p:nvGrpSpPr>
          <p:grpSpPr>
            <a:xfrm>
              <a:off x="1171112" y="3881879"/>
              <a:ext cx="81542" cy="81542"/>
              <a:chOff x="0" y="0"/>
              <a:chExt cx="419438" cy="419438"/>
            </a:xfrm>
          </p:grpSpPr>
          <p:sp>
            <p:nvSpPr>
              <p:cNvPr id="180" name="Freeform 18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81" name="TextBox 18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82" name="AutoShape 182"/>
            <p:cNvSpPr/>
            <p:nvPr/>
          </p:nvSpPr>
          <p:spPr>
            <a:xfrm flipV="1">
              <a:off x="1070963" y="3742435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83" name="AutoShape 183"/>
            <p:cNvSpPr/>
            <p:nvPr/>
          </p:nvSpPr>
          <p:spPr>
            <a:xfrm flipV="1">
              <a:off x="1216875" y="3601648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184" name="Group 184"/>
            <p:cNvGrpSpPr/>
            <p:nvPr/>
          </p:nvGrpSpPr>
          <p:grpSpPr>
            <a:xfrm>
              <a:off x="1146616" y="3685620"/>
              <a:ext cx="130533" cy="125595"/>
              <a:chOff x="0" y="0"/>
              <a:chExt cx="323386" cy="311151"/>
            </a:xfrm>
          </p:grpSpPr>
          <p:sp>
            <p:nvSpPr>
              <p:cNvPr id="185" name="Freeform 185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86" name="TextBox 186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187" name="Freeform 187"/>
            <p:cNvSpPr/>
            <p:nvPr/>
          </p:nvSpPr>
          <p:spPr>
            <a:xfrm>
              <a:off x="880431" y="3410675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188" name="Group 188"/>
            <p:cNvGrpSpPr/>
            <p:nvPr/>
          </p:nvGrpSpPr>
          <p:grpSpPr>
            <a:xfrm>
              <a:off x="2485699" y="3163701"/>
              <a:ext cx="81542" cy="81542"/>
              <a:chOff x="0" y="0"/>
              <a:chExt cx="419438" cy="419438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0" name="TextBox 19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91" name="Group 191"/>
            <p:cNvGrpSpPr/>
            <p:nvPr/>
          </p:nvGrpSpPr>
          <p:grpSpPr>
            <a:xfrm>
              <a:off x="2672382" y="3353993"/>
              <a:ext cx="81542" cy="81542"/>
              <a:chOff x="0" y="0"/>
              <a:chExt cx="419438" cy="419438"/>
            </a:xfrm>
          </p:grpSpPr>
          <p:sp>
            <p:nvSpPr>
              <p:cNvPr id="192" name="Freeform 19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3" name="TextBox 19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94" name="Group 194"/>
            <p:cNvGrpSpPr/>
            <p:nvPr/>
          </p:nvGrpSpPr>
          <p:grpSpPr>
            <a:xfrm>
              <a:off x="2149601" y="3245243"/>
              <a:ext cx="243110" cy="243110"/>
              <a:chOff x="0" y="0"/>
              <a:chExt cx="419438" cy="419438"/>
            </a:xfrm>
          </p:grpSpPr>
          <p:sp>
            <p:nvSpPr>
              <p:cNvPr id="195" name="Freeform 19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9030E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6" name="TextBox 19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197" name="Group 197"/>
            <p:cNvGrpSpPr/>
            <p:nvPr/>
          </p:nvGrpSpPr>
          <p:grpSpPr>
            <a:xfrm>
              <a:off x="2480706" y="3525474"/>
              <a:ext cx="81542" cy="81542"/>
              <a:chOff x="0" y="0"/>
              <a:chExt cx="419438" cy="419438"/>
            </a:xfrm>
          </p:grpSpPr>
          <p:sp>
            <p:nvSpPr>
              <p:cNvPr id="198" name="Freeform 19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99" name="TextBox 19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00" name="AutoShape 200"/>
            <p:cNvSpPr/>
            <p:nvPr/>
          </p:nvSpPr>
          <p:spPr>
            <a:xfrm flipV="1">
              <a:off x="2380557" y="3386030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01" name="AutoShape 201"/>
            <p:cNvSpPr/>
            <p:nvPr/>
          </p:nvSpPr>
          <p:spPr>
            <a:xfrm flipV="1">
              <a:off x="2526470" y="3245243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02" name="Group 202"/>
            <p:cNvGrpSpPr/>
            <p:nvPr/>
          </p:nvGrpSpPr>
          <p:grpSpPr>
            <a:xfrm>
              <a:off x="2456210" y="3329215"/>
              <a:ext cx="130533" cy="125595"/>
              <a:chOff x="0" y="0"/>
              <a:chExt cx="323386" cy="311151"/>
            </a:xfrm>
          </p:grpSpPr>
          <p:sp>
            <p:nvSpPr>
              <p:cNvPr id="203" name="Freeform 203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04" name="TextBox 204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05" name="Freeform 205"/>
            <p:cNvSpPr/>
            <p:nvPr/>
          </p:nvSpPr>
          <p:spPr>
            <a:xfrm>
              <a:off x="2142244" y="3234755"/>
              <a:ext cx="267044" cy="267044"/>
            </a:xfrm>
            <a:custGeom>
              <a:avLst/>
              <a:gdLst/>
              <a:ahLst/>
              <a:cxnLst/>
              <a:rect l="l" t="t" r="r" b="b"/>
              <a:pathLst>
                <a:path w="267044" h="267044">
                  <a:moveTo>
                    <a:pt x="0" y="0"/>
                  </a:moveTo>
                  <a:lnTo>
                    <a:pt x="267045" y="0"/>
                  </a:lnTo>
                  <a:lnTo>
                    <a:pt x="267045" y="267045"/>
                  </a:lnTo>
                  <a:lnTo>
                    <a:pt x="0" y="267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06" name="Group 206"/>
            <p:cNvGrpSpPr/>
            <p:nvPr/>
          </p:nvGrpSpPr>
          <p:grpSpPr>
            <a:xfrm>
              <a:off x="2586376" y="2469825"/>
              <a:ext cx="81542" cy="81542"/>
              <a:chOff x="0" y="0"/>
              <a:chExt cx="419438" cy="419438"/>
            </a:xfrm>
          </p:grpSpPr>
          <p:sp>
            <p:nvSpPr>
              <p:cNvPr id="207" name="Freeform 20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08" name="TextBox 20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09" name="Group 209"/>
            <p:cNvGrpSpPr/>
            <p:nvPr/>
          </p:nvGrpSpPr>
          <p:grpSpPr>
            <a:xfrm>
              <a:off x="2773059" y="2660117"/>
              <a:ext cx="81542" cy="81542"/>
              <a:chOff x="0" y="0"/>
              <a:chExt cx="419438" cy="419438"/>
            </a:xfrm>
          </p:grpSpPr>
          <p:sp>
            <p:nvSpPr>
              <p:cNvPr id="210" name="Freeform 21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11" name="TextBox 21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12" name="Group 212"/>
            <p:cNvGrpSpPr/>
            <p:nvPr/>
          </p:nvGrpSpPr>
          <p:grpSpPr>
            <a:xfrm>
              <a:off x="2399692" y="2652369"/>
              <a:ext cx="81542" cy="81542"/>
              <a:chOff x="0" y="0"/>
              <a:chExt cx="419438" cy="419438"/>
            </a:xfrm>
          </p:grpSpPr>
          <p:sp>
            <p:nvSpPr>
              <p:cNvPr id="213" name="Freeform 21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14" name="TextBox 21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15" name="Group 215"/>
            <p:cNvGrpSpPr/>
            <p:nvPr/>
          </p:nvGrpSpPr>
          <p:grpSpPr>
            <a:xfrm>
              <a:off x="2581383" y="2831598"/>
              <a:ext cx="81542" cy="81542"/>
              <a:chOff x="0" y="0"/>
              <a:chExt cx="419438" cy="419438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17" name="TextBox 21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18" name="AutoShape 218"/>
            <p:cNvSpPr/>
            <p:nvPr/>
          </p:nvSpPr>
          <p:spPr>
            <a:xfrm flipV="1">
              <a:off x="2481234" y="2692154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19" name="AutoShape 219"/>
            <p:cNvSpPr/>
            <p:nvPr/>
          </p:nvSpPr>
          <p:spPr>
            <a:xfrm flipV="1">
              <a:off x="2627147" y="2551367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20" name="Group 220"/>
            <p:cNvGrpSpPr/>
            <p:nvPr/>
          </p:nvGrpSpPr>
          <p:grpSpPr>
            <a:xfrm>
              <a:off x="2556887" y="2635338"/>
              <a:ext cx="130533" cy="125595"/>
              <a:chOff x="0" y="0"/>
              <a:chExt cx="323386" cy="311151"/>
            </a:xfrm>
          </p:grpSpPr>
          <p:sp>
            <p:nvSpPr>
              <p:cNvPr id="221" name="Freeform 221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22" name="TextBox 222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23" name="Freeform 223"/>
            <p:cNvSpPr/>
            <p:nvPr/>
          </p:nvSpPr>
          <p:spPr>
            <a:xfrm>
              <a:off x="2290702" y="2360394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2"/>
                  </a:lnTo>
                  <a:lnTo>
                    <a:pt x="0" y="657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24" name="Group 224"/>
            <p:cNvGrpSpPr/>
            <p:nvPr/>
          </p:nvGrpSpPr>
          <p:grpSpPr>
            <a:xfrm>
              <a:off x="2257564" y="1959979"/>
              <a:ext cx="81542" cy="81542"/>
              <a:chOff x="0" y="0"/>
              <a:chExt cx="419438" cy="419438"/>
            </a:xfrm>
          </p:grpSpPr>
          <p:sp>
            <p:nvSpPr>
              <p:cNvPr id="225" name="Freeform 22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26" name="TextBox 22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27" name="Group 227"/>
            <p:cNvGrpSpPr/>
            <p:nvPr/>
          </p:nvGrpSpPr>
          <p:grpSpPr>
            <a:xfrm>
              <a:off x="2444247" y="2150271"/>
              <a:ext cx="81542" cy="81542"/>
              <a:chOff x="0" y="0"/>
              <a:chExt cx="419438" cy="419438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>
              <a:off x="2070881" y="2142523"/>
              <a:ext cx="81542" cy="81542"/>
              <a:chOff x="0" y="0"/>
              <a:chExt cx="419438" cy="419438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2252572" y="2321752"/>
              <a:ext cx="81542" cy="81542"/>
              <a:chOff x="0" y="0"/>
              <a:chExt cx="419438" cy="419438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36" name="AutoShape 236"/>
            <p:cNvSpPr/>
            <p:nvPr/>
          </p:nvSpPr>
          <p:spPr>
            <a:xfrm flipV="1">
              <a:off x="2152423" y="2182307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37" name="AutoShape 237"/>
            <p:cNvSpPr/>
            <p:nvPr/>
          </p:nvSpPr>
          <p:spPr>
            <a:xfrm flipV="1">
              <a:off x="2298335" y="2041521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38" name="Group 238"/>
            <p:cNvGrpSpPr/>
            <p:nvPr/>
          </p:nvGrpSpPr>
          <p:grpSpPr>
            <a:xfrm>
              <a:off x="2228076" y="2125492"/>
              <a:ext cx="130533" cy="125595"/>
              <a:chOff x="0" y="0"/>
              <a:chExt cx="323386" cy="311151"/>
            </a:xfrm>
          </p:grpSpPr>
          <p:sp>
            <p:nvSpPr>
              <p:cNvPr id="239" name="Freeform 239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0" name="TextBox 240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41" name="Freeform 241"/>
            <p:cNvSpPr/>
            <p:nvPr/>
          </p:nvSpPr>
          <p:spPr>
            <a:xfrm>
              <a:off x="1961891" y="1850547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42" name="Group 242"/>
            <p:cNvGrpSpPr/>
            <p:nvPr/>
          </p:nvGrpSpPr>
          <p:grpSpPr>
            <a:xfrm>
              <a:off x="2781149" y="1380171"/>
              <a:ext cx="81542" cy="81542"/>
              <a:chOff x="0" y="0"/>
              <a:chExt cx="419438" cy="419438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>
              <a:off x="2967832" y="1570463"/>
              <a:ext cx="81542" cy="81542"/>
              <a:chOff x="0" y="0"/>
              <a:chExt cx="419438" cy="419438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>
              <a:off x="2594465" y="1562716"/>
              <a:ext cx="81542" cy="81542"/>
              <a:chOff x="0" y="0"/>
              <a:chExt cx="419438" cy="419438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>
              <a:off x="2776156" y="1741944"/>
              <a:ext cx="81542" cy="81542"/>
              <a:chOff x="0" y="0"/>
              <a:chExt cx="419438" cy="419438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54" name="AutoShape 254"/>
            <p:cNvSpPr/>
            <p:nvPr/>
          </p:nvSpPr>
          <p:spPr>
            <a:xfrm flipV="1">
              <a:off x="2676007" y="1602500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55" name="AutoShape 255"/>
            <p:cNvSpPr/>
            <p:nvPr/>
          </p:nvSpPr>
          <p:spPr>
            <a:xfrm flipV="1">
              <a:off x="2821920" y="1461713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56" name="Group 256"/>
            <p:cNvGrpSpPr/>
            <p:nvPr/>
          </p:nvGrpSpPr>
          <p:grpSpPr>
            <a:xfrm>
              <a:off x="2751660" y="1545685"/>
              <a:ext cx="130533" cy="125595"/>
              <a:chOff x="0" y="0"/>
              <a:chExt cx="323386" cy="311151"/>
            </a:xfrm>
          </p:grpSpPr>
          <p:sp>
            <p:nvSpPr>
              <p:cNvPr id="257" name="Freeform 257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58" name="TextBox 258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59" name="Freeform 259"/>
            <p:cNvSpPr/>
            <p:nvPr/>
          </p:nvSpPr>
          <p:spPr>
            <a:xfrm>
              <a:off x="2485476" y="127074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2" y="0"/>
                  </a:lnTo>
                  <a:lnTo>
                    <a:pt x="657622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60" name="Group 260"/>
            <p:cNvGrpSpPr/>
            <p:nvPr/>
          </p:nvGrpSpPr>
          <p:grpSpPr>
            <a:xfrm>
              <a:off x="3109960" y="2037794"/>
              <a:ext cx="81542" cy="81542"/>
              <a:chOff x="0" y="0"/>
              <a:chExt cx="419438" cy="419438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>
              <a:off x="3296643" y="2228086"/>
              <a:ext cx="81542" cy="81542"/>
              <a:chOff x="0" y="0"/>
              <a:chExt cx="419438" cy="419438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>
              <a:off x="2923276" y="2220338"/>
              <a:ext cx="81542" cy="81542"/>
              <a:chOff x="0" y="0"/>
              <a:chExt cx="419438" cy="419438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>
              <a:off x="3104967" y="2399567"/>
              <a:ext cx="81542" cy="81542"/>
              <a:chOff x="0" y="0"/>
              <a:chExt cx="419438" cy="419438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72" name="AutoShape 272"/>
            <p:cNvSpPr/>
            <p:nvPr/>
          </p:nvSpPr>
          <p:spPr>
            <a:xfrm flipV="1">
              <a:off x="3004818" y="2260123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73" name="AutoShape 273"/>
            <p:cNvSpPr/>
            <p:nvPr/>
          </p:nvSpPr>
          <p:spPr>
            <a:xfrm flipV="1">
              <a:off x="3150731" y="2119336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74" name="Group 274"/>
            <p:cNvGrpSpPr/>
            <p:nvPr/>
          </p:nvGrpSpPr>
          <p:grpSpPr>
            <a:xfrm>
              <a:off x="3080472" y="2203307"/>
              <a:ext cx="130533" cy="125595"/>
              <a:chOff x="0" y="0"/>
              <a:chExt cx="323386" cy="311151"/>
            </a:xfrm>
          </p:grpSpPr>
          <p:sp>
            <p:nvSpPr>
              <p:cNvPr id="275" name="Freeform 275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76" name="TextBox 276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77" name="Freeform 277"/>
            <p:cNvSpPr/>
            <p:nvPr/>
          </p:nvSpPr>
          <p:spPr>
            <a:xfrm>
              <a:off x="2814287" y="1928363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2"/>
                  </a:lnTo>
                  <a:lnTo>
                    <a:pt x="0" y="657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78" name="Group 278"/>
            <p:cNvGrpSpPr/>
            <p:nvPr/>
          </p:nvGrpSpPr>
          <p:grpSpPr>
            <a:xfrm>
              <a:off x="3269398" y="2617601"/>
              <a:ext cx="81542" cy="81542"/>
              <a:chOff x="0" y="0"/>
              <a:chExt cx="419438" cy="419438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3456081" y="2807893"/>
              <a:ext cx="81542" cy="81542"/>
              <a:chOff x="0" y="0"/>
              <a:chExt cx="419438" cy="419438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3082715" y="2800146"/>
              <a:ext cx="81542" cy="81542"/>
              <a:chOff x="0" y="0"/>
              <a:chExt cx="419438" cy="419438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>
              <a:off x="3264406" y="2979374"/>
              <a:ext cx="81542" cy="81542"/>
              <a:chOff x="0" y="0"/>
              <a:chExt cx="419438" cy="419438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90" name="AutoShape 290"/>
            <p:cNvSpPr/>
            <p:nvPr/>
          </p:nvSpPr>
          <p:spPr>
            <a:xfrm flipV="1">
              <a:off x="3164257" y="2839930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91" name="AutoShape 291"/>
            <p:cNvSpPr/>
            <p:nvPr/>
          </p:nvSpPr>
          <p:spPr>
            <a:xfrm flipV="1">
              <a:off x="3310169" y="2699143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92" name="Group 292"/>
            <p:cNvGrpSpPr/>
            <p:nvPr/>
          </p:nvGrpSpPr>
          <p:grpSpPr>
            <a:xfrm>
              <a:off x="3239910" y="2783115"/>
              <a:ext cx="130533" cy="125595"/>
              <a:chOff x="0" y="0"/>
              <a:chExt cx="323386" cy="311151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295" name="Freeform 295"/>
            <p:cNvSpPr/>
            <p:nvPr/>
          </p:nvSpPr>
          <p:spPr>
            <a:xfrm>
              <a:off x="2973725" y="2508170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296" name="Group 296"/>
            <p:cNvGrpSpPr/>
            <p:nvPr/>
          </p:nvGrpSpPr>
          <p:grpSpPr>
            <a:xfrm>
              <a:off x="3109960" y="3337688"/>
              <a:ext cx="81542" cy="81542"/>
              <a:chOff x="0" y="0"/>
              <a:chExt cx="419438" cy="419438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>
              <a:off x="3296643" y="3527980"/>
              <a:ext cx="81542" cy="81542"/>
              <a:chOff x="0" y="0"/>
              <a:chExt cx="419438" cy="419438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2923276" y="3520233"/>
              <a:ext cx="81542" cy="81542"/>
              <a:chOff x="0" y="0"/>
              <a:chExt cx="419438" cy="419438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05" name="Group 305"/>
            <p:cNvGrpSpPr/>
            <p:nvPr/>
          </p:nvGrpSpPr>
          <p:grpSpPr>
            <a:xfrm>
              <a:off x="3104967" y="3699461"/>
              <a:ext cx="81542" cy="81542"/>
              <a:chOff x="0" y="0"/>
              <a:chExt cx="419438" cy="419438"/>
            </a:xfrm>
          </p:grpSpPr>
          <p:sp>
            <p:nvSpPr>
              <p:cNvPr id="306" name="Freeform 306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07" name="TextBox 307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08" name="AutoShape 308"/>
            <p:cNvSpPr/>
            <p:nvPr/>
          </p:nvSpPr>
          <p:spPr>
            <a:xfrm flipV="1">
              <a:off x="3004818" y="3560017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09" name="AutoShape 309"/>
            <p:cNvSpPr/>
            <p:nvPr/>
          </p:nvSpPr>
          <p:spPr>
            <a:xfrm flipV="1">
              <a:off x="3150731" y="3419230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310" name="Group 310"/>
            <p:cNvGrpSpPr/>
            <p:nvPr/>
          </p:nvGrpSpPr>
          <p:grpSpPr>
            <a:xfrm>
              <a:off x="3080472" y="3503202"/>
              <a:ext cx="130533" cy="125595"/>
              <a:chOff x="0" y="0"/>
              <a:chExt cx="323386" cy="311151"/>
            </a:xfrm>
          </p:grpSpPr>
          <p:sp>
            <p:nvSpPr>
              <p:cNvPr id="311" name="Freeform 311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12" name="TextBox 312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13" name="Freeform 313"/>
            <p:cNvSpPr/>
            <p:nvPr/>
          </p:nvSpPr>
          <p:spPr>
            <a:xfrm>
              <a:off x="2814287" y="3228257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3" y="0"/>
                  </a:lnTo>
                  <a:lnTo>
                    <a:pt x="657623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grpSp>
          <p:nvGrpSpPr>
            <p:cNvPr id="314" name="Group 314"/>
            <p:cNvGrpSpPr/>
            <p:nvPr/>
          </p:nvGrpSpPr>
          <p:grpSpPr>
            <a:xfrm>
              <a:off x="3767583" y="3199638"/>
              <a:ext cx="81542" cy="81542"/>
              <a:chOff x="0" y="0"/>
              <a:chExt cx="419438" cy="419438"/>
            </a:xfrm>
          </p:grpSpPr>
          <p:sp>
            <p:nvSpPr>
              <p:cNvPr id="315" name="Freeform 315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3E5725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16" name="TextBox 316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17" name="Group 317"/>
            <p:cNvGrpSpPr/>
            <p:nvPr/>
          </p:nvGrpSpPr>
          <p:grpSpPr>
            <a:xfrm>
              <a:off x="3954266" y="3389930"/>
              <a:ext cx="81542" cy="81542"/>
              <a:chOff x="0" y="0"/>
              <a:chExt cx="419438" cy="419438"/>
            </a:xfrm>
          </p:grpSpPr>
          <p:sp>
            <p:nvSpPr>
              <p:cNvPr id="318" name="Freeform 318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00809C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19" name="TextBox 319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20" name="Group 320"/>
            <p:cNvGrpSpPr/>
            <p:nvPr/>
          </p:nvGrpSpPr>
          <p:grpSpPr>
            <a:xfrm>
              <a:off x="3580899" y="3382182"/>
              <a:ext cx="81542" cy="81542"/>
              <a:chOff x="0" y="0"/>
              <a:chExt cx="419438" cy="419438"/>
            </a:xfrm>
          </p:grpSpPr>
          <p:sp>
            <p:nvSpPr>
              <p:cNvPr id="321" name="Freeform 321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CC0000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22" name="TextBox 322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grpSp>
          <p:nvGrpSpPr>
            <p:cNvPr id="323" name="Group 323"/>
            <p:cNvGrpSpPr/>
            <p:nvPr/>
          </p:nvGrpSpPr>
          <p:grpSpPr>
            <a:xfrm>
              <a:off x="3762590" y="3561411"/>
              <a:ext cx="81542" cy="81542"/>
              <a:chOff x="0" y="0"/>
              <a:chExt cx="419438" cy="419438"/>
            </a:xfrm>
          </p:grpSpPr>
          <p:sp>
            <p:nvSpPr>
              <p:cNvPr id="324" name="Freeform 324"/>
              <p:cNvSpPr/>
              <p:nvPr/>
            </p:nvSpPr>
            <p:spPr>
              <a:xfrm>
                <a:off x="0" y="0"/>
                <a:ext cx="419438" cy="419438"/>
              </a:xfrm>
              <a:custGeom>
                <a:avLst/>
                <a:gdLst/>
                <a:ahLst/>
                <a:cxnLst/>
                <a:rect l="l" t="t" r="r" b="b"/>
                <a:pathLst>
                  <a:path w="419438" h="419438">
                    <a:moveTo>
                      <a:pt x="209719" y="0"/>
                    </a:moveTo>
                    <a:cubicBezTo>
                      <a:pt x="93894" y="0"/>
                      <a:pt x="0" y="93894"/>
                      <a:pt x="0" y="209719"/>
                    </a:cubicBezTo>
                    <a:cubicBezTo>
                      <a:pt x="0" y="325543"/>
                      <a:pt x="93894" y="419438"/>
                      <a:pt x="209719" y="419438"/>
                    </a:cubicBezTo>
                    <a:cubicBezTo>
                      <a:pt x="325543" y="419438"/>
                      <a:pt x="419438" y="325543"/>
                      <a:pt x="419438" y="209719"/>
                    </a:cubicBezTo>
                    <a:cubicBezTo>
                      <a:pt x="419438" y="93894"/>
                      <a:pt x="325543" y="0"/>
                      <a:pt x="209719" y="0"/>
                    </a:cubicBezTo>
                    <a:close/>
                  </a:path>
                </a:pathLst>
              </a:custGeom>
              <a:solidFill>
                <a:srgbClr val="FFBD59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25" name="TextBox 325"/>
              <p:cNvSpPr txBox="1"/>
              <p:nvPr/>
            </p:nvSpPr>
            <p:spPr>
              <a:xfrm>
                <a:off x="39322" y="29797"/>
                <a:ext cx="340793" cy="350318"/>
              </a:xfrm>
              <a:prstGeom prst="rect">
                <a:avLst/>
              </a:prstGeom>
            </p:spPr>
            <p:txBody>
              <a:bodyPr lIns="168149" tIns="168149" rIns="168149" bIns="168149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26" name="AutoShape 326"/>
            <p:cNvSpPr/>
            <p:nvPr/>
          </p:nvSpPr>
          <p:spPr>
            <a:xfrm flipV="1">
              <a:off x="3662441" y="3421966"/>
              <a:ext cx="291825" cy="5226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327" name="AutoShape 327"/>
            <p:cNvSpPr/>
            <p:nvPr/>
          </p:nvSpPr>
          <p:spPr>
            <a:xfrm flipV="1">
              <a:off x="3808354" y="3281180"/>
              <a:ext cx="0" cy="281392"/>
            </a:xfrm>
            <a:prstGeom prst="line">
              <a:avLst/>
            </a:prstGeom>
            <a:ln w="25929" cap="flat">
              <a:solidFill>
                <a:srgbClr val="838383">
                  <a:alpha val="67843"/>
                </a:srgbClr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328" name="Group 328"/>
            <p:cNvGrpSpPr/>
            <p:nvPr/>
          </p:nvGrpSpPr>
          <p:grpSpPr>
            <a:xfrm>
              <a:off x="3738094" y="3365151"/>
              <a:ext cx="130533" cy="125595"/>
              <a:chOff x="0" y="0"/>
              <a:chExt cx="323386" cy="311151"/>
            </a:xfrm>
          </p:grpSpPr>
          <p:sp>
            <p:nvSpPr>
              <p:cNvPr id="329" name="Freeform 329"/>
              <p:cNvSpPr/>
              <p:nvPr/>
            </p:nvSpPr>
            <p:spPr>
              <a:xfrm>
                <a:off x="0" y="0"/>
                <a:ext cx="323386" cy="311151"/>
              </a:xfrm>
              <a:custGeom>
                <a:avLst/>
                <a:gdLst/>
                <a:ahLst/>
                <a:cxnLst/>
                <a:rect l="l" t="t" r="r" b="b"/>
                <a:pathLst>
                  <a:path w="323386" h="311151">
                    <a:moveTo>
                      <a:pt x="161693" y="0"/>
                    </a:moveTo>
                    <a:cubicBezTo>
                      <a:pt x="72392" y="0"/>
                      <a:pt x="0" y="69654"/>
                      <a:pt x="0" y="155575"/>
                    </a:cubicBezTo>
                    <a:cubicBezTo>
                      <a:pt x="0" y="241497"/>
                      <a:pt x="72392" y="311151"/>
                      <a:pt x="161693" y="311151"/>
                    </a:cubicBezTo>
                    <a:cubicBezTo>
                      <a:pt x="250994" y="311151"/>
                      <a:pt x="323386" y="241497"/>
                      <a:pt x="323386" y="155575"/>
                    </a:cubicBezTo>
                    <a:cubicBezTo>
                      <a:pt x="323386" y="69654"/>
                      <a:pt x="250994" y="0"/>
                      <a:pt x="161693" y="0"/>
                    </a:cubicBezTo>
                    <a:close/>
                  </a:path>
                </a:pathLst>
              </a:custGeom>
              <a:solidFill>
                <a:srgbClr val="1F1F1F">
                  <a:alpha val="67843"/>
                </a:srgbClr>
              </a:solid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330" name="TextBox 330"/>
              <p:cNvSpPr txBox="1"/>
              <p:nvPr/>
            </p:nvSpPr>
            <p:spPr>
              <a:xfrm>
                <a:off x="30317" y="19645"/>
                <a:ext cx="262751" cy="262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9"/>
                  </a:lnSpc>
                </a:pPr>
                <a:endParaRPr/>
              </a:p>
            </p:txBody>
          </p:sp>
        </p:grpSp>
        <p:sp>
          <p:nvSpPr>
            <p:cNvPr id="331" name="Freeform 331"/>
            <p:cNvSpPr/>
            <p:nvPr/>
          </p:nvSpPr>
          <p:spPr>
            <a:xfrm>
              <a:off x="3471910" y="3090206"/>
              <a:ext cx="657623" cy="657623"/>
            </a:xfrm>
            <a:custGeom>
              <a:avLst/>
              <a:gdLst/>
              <a:ahLst/>
              <a:cxnLst/>
              <a:rect l="l" t="t" r="r" b="b"/>
              <a:pathLst>
                <a:path w="657623" h="657623">
                  <a:moveTo>
                    <a:pt x="0" y="0"/>
                  </a:moveTo>
                  <a:lnTo>
                    <a:pt x="657622" y="0"/>
                  </a:lnTo>
                  <a:lnTo>
                    <a:pt x="657622" y="657623"/>
                  </a:lnTo>
                  <a:lnTo>
                    <a:pt x="0" y="65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332" name="TextBox 332"/>
            <p:cNvSpPr txBox="1"/>
            <p:nvPr/>
          </p:nvSpPr>
          <p:spPr>
            <a:xfrm>
              <a:off x="2094476" y="3326775"/>
              <a:ext cx="353359" cy="106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8"/>
                </a:lnSpc>
                <a:spcBef>
                  <a:spcPct val="0"/>
                </a:spcBef>
              </a:pPr>
              <a:r>
                <a:rPr lang="en-US" sz="550">
                  <a:solidFill>
                    <a:srgbClr val="FFFFFF">
                      <a:alpha val="67843"/>
                    </a:srgbClr>
                  </a:solidFill>
                  <a:latin typeface="Montserrat 3"/>
                  <a:ea typeface="Montserrat 3"/>
                  <a:cs typeface="Montserrat 3"/>
                  <a:sym typeface="Montserrat 3"/>
                </a:rPr>
                <a:t>CB</a:t>
              </a:r>
            </a:p>
          </p:txBody>
        </p:sp>
        <p:sp>
          <p:nvSpPr>
            <p:cNvPr id="333" name="Freeform 333"/>
            <p:cNvSpPr/>
            <p:nvPr/>
          </p:nvSpPr>
          <p:spPr>
            <a:xfrm>
              <a:off x="2080477" y="2961479"/>
              <a:ext cx="867848" cy="867848"/>
            </a:xfrm>
            <a:custGeom>
              <a:avLst/>
              <a:gdLst/>
              <a:ahLst/>
              <a:cxnLst/>
              <a:rect l="l" t="t" r="r" b="b"/>
              <a:pathLst>
                <a:path w="867848" h="867848">
                  <a:moveTo>
                    <a:pt x="0" y="0"/>
                  </a:moveTo>
                  <a:lnTo>
                    <a:pt x="867848" y="0"/>
                  </a:lnTo>
                  <a:lnTo>
                    <a:pt x="867848" y="867848"/>
                  </a:lnTo>
                  <a:lnTo>
                    <a:pt x="0" y="867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2856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334" name="TextBox 334"/>
          <p:cNvSpPr txBox="1"/>
          <p:nvPr/>
        </p:nvSpPr>
        <p:spPr>
          <a:xfrm>
            <a:off x="2826262" y="-2331"/>
            <a:ext cx="2612598" cy="6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5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RED DE BOULEVARES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422003" y="-1778872"/>
            <a:ext cx="8856348" cy="5112526"/>
          </a:xfrm>
          <a:custGeom>
            <a:avLst/>
            <a:gdLst/>
            <a:ahLst/>
            <a:cxnLst/>
            <a:rect l="l" t="t" r="r" b="b"/>
            <a:pathLst>
              <a:path w="8856348" h="5112526">
                <a:moveTo>
                  <a:pt x="0" y="0"/>
                </a:moveTo>
                <a:lnTo>
                  <a:pt x="8856348" y="0"/>
                </a:lnTo>
                <a:lnTo>
                  <a:pt x="8856348" y="5112525"/>
                </a:lnTo>
                <a:lnTo>
                  <a:pt x="0" y="511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b="-15413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2823593" y="369525"/>
            <a:ext cx="2388244" cy="31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52"/>
              </a:lnSpc>
              <a:spcBef>
                <a:spcPct val="0"/>
              </a:spcBef>
            </a:pPr>
            <a:r>
              <a:rPr lang="en-US" sz="2150">
                <a:solidFill>
                  <a:srgbClr val="BA1E1A"/>
                </a:solidFill>
                <a:latin typeface="Montserrat 3"/>
                <a:ea typeface="Montserrat 3"/>
                <a:cs typeface="Montserrat 3"/>
                <a:sym typeface="Montserrat 3"/>
              </a:rPr>
              <a:t>PLAN PILOTO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1141" y="2538122"/>
            <a:ext cx="2753204" cy="21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54"/>
              </a:lnSpc>
              <a:spcBef>
                <a:spcPct val="0"/>
              </a:spcBef>
            </a:pPr>
            <a:r>
              <a:rPr lang="en-US" sz="14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CASA DEL BIENESTAR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46820" y="1436471"/>
            <a:ext cx="2341790" cy="28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10"/>
              </a:lnSpc>
              <a:spcBef>
                <a:spcPct val="0"/>
              </a:spcBef>
            </a:pPr>
            <a:r>
              <a:rPr lang="en-US" sz="18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PLATAFORMA Ñ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19158" y="88183"/>
            <a:ext cx="2469432" cy="61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52"/>
              </a:lnSpc>
              <a:spcBef>
                <a:spcPct val="0"/>
              </a:spcBef>
            </a:pPr>
            <a:r>
              <a:rPr lang="en-US" sz="2150">
                <a:solidFill>
                  <a:srgbClr val="BA1E1A"/>
                </a:solidFill>
                <a:latin typeface="Montserrat 3"/>
                <a:ea typeface="Montserrat 3"/>
                <a:cs typeface="Montserrat 3"/>
                <a:sym typeface="Montserrat 3"/>
              </a:rPr>
              <a:t>PLAN RIOBAMBA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73312" y="2777778"/>
            <a:ext cx="3835717" cy="19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ASAMBLEA DE LA GENTE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1442" y="2351934"/>
            <a:ext cx="1987713" cy="762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671" lvl="1" indent="-145835" algn="l">
              <a:lnSpc>
                <a:spcPts val="1540"/>
              </a:lnSpc>
              <a:buFont typeface="Arial"/>
              <a:buChar char="•"/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GESTIONAR</a:t>
            </a:r>
          </a:p>
          <a:p>
            <a:pPr marL="291671" lvl="1" indent="-145835" algn="l">
              <a:lnSpc>
                <a:spcPts val="1540"/>
              </a:lnSpc>
              <a:buFont typeface="Arial"/>
              <a:buChar char="•"/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PLANIFICAR</a:t>
            </a:r>
          </a:p>
          <a:p>
            <a:pPr marL="291671" lvl="1" indent="-145835" algn="l">
              <a:lnSpc>
                <a:spcPts val="1540"/>
              </a:lnSpc>
              <a:buFont typeface="Arial"/>
              <a:buChar char="•"/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GOBERNANZA</a:t>
            </a:r>
          </a:p>
          <a:p>
            <a:pPr marL="291671" lvl="1" indent="-145835" algn="l">
              <a:lnSpc>
                <a:spcPts val="1540"/>
              </a:lnSpc>
              <a:buFont typeface="Arial"/>
              <a:buChar char="•"/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RESILIENCIA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1160159" y="906587"/>
            <a:ext cx="0" cy="1276158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3" name="AutoShape 13"/>
          <p:cNvSpPr/>
          <p:nvPr/>
        </p:nvSpPr>
        <p:spPr>
          <a:xfrm flipH="1">
            <a:off x="3926055" y="777390"/>
            <a:ext cx="0" cy="538486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4" name="AutoShape 14"/>
          <p:cNvSpPr/>
          <p:nvPr/>
        </p:nvSpPr>
        <p:spPr>
          <a:xfrm flipH="1">
            <a:off x="3946503" y="1800000"/>
            <a:ext cx="0" cy="638985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5" name="AutoShape 15"/>
          <p:cNvSpPr/>
          <p:nvPr/>
        </p:nvSpPr>
        <p:spPr>
          <a:xfrm flipH="1">
            <a:off x="2090331" y="643962"/>
            <a:ext cx="733262" cy="0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6" name="AutoShape 16"/>
          <p:cNvSpPr/>
          <p:nvPr/>
        </p:nvSpPr>
        <p:spPr>
          <a:xfrm flipH="1">
            <a:off x="2090331" y="2738081"/>
            <a:ext cx="733262" cy="0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7" name="TextBox 17"/>
          <p:cNvSpPr txBox="1"/>
          <p:nvPr/>
        </p:nvSpPr>
        <p:spPr>
          <a:xfrm>
            <a:off x="542844" y="1243447"/>
            <a:ext cx="646170" cy="31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52"/>
              </a:lnSpc>
              <a:spcBef>
                <a:spcPct val="0"/>
              </a:spcBef>
            </a:pPr>
            <a:r>
              <a:rPr lang="en-US" sz="2150">
                <a:solidFill>
                  <a:srgbClr val="BA1E1A"/>
                </a:solidFill>
                <a:latin typeface="Montserrat 3"/>
                <a:ea typeface="Montserrat 3"/>
                <a:cs typeface="Montserrat 3"/>
                <a:sym typeface="Montserrat 3"/>
              </a:rPr>
              <a:t>72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73273" y="1544132"/>
            <a:ext cx="1809872" cy="6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4"/>
              </a:lnSpc>
              <a:spcBef>
                <a:spcPct val="0"/>
              </a:spcBef>
            </a:pPr>
            <a:r>
              <a:rPr lang="en-US" sz="450">
                <a:solidFill>
                  <a:srgbClr val="BA1E1A"/>
                </a:solidFill>
                <a:latin typeface="Montserrat 3"/>
                <a:ea typeface="Montserrat 3"/>
                <a:cs typeface="Montserrat 3"/>
                <a:sym typeface="Montserrat 3"/>
              </a:rPr>
              <a:t>EQUIPAMIENTOS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0316" y="704648"/>
            <a:ext cx="1809872" cy="8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"/>
              </a:lnSpc>
              <a:spcBef>
                <a:spcPct val="0"/>
              </a:spcBef>
            </a:pPr>
            <a:r>
              <a:rPr lang="en-US" sz="550">
                <a:solidFill>
                  <a:srgbClr val="5D585F"/>
                </a:solidFill>
                <a:latin typeface="Montserrat 3"/>
                <a:ea typeface="Montserrat 3"/>
                <a:cs typeface="Montserrat 3"/>
                <a:sym typeface="Montserrat 3"/>
              </a:rPr>
              <a:t>COMPONENTE GENTE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33653"/>
            <a:ext cx="5400000" cy="265766"/>
            <a:chOff x="0" y="0"/>
            <a:chExt cx="6370477" cy="313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0477" cy="313529"/>
            </a:xfrm>
            <a:custGeom>
              <a:avLst/>
              <a:gdLst/>
              <a:ahLst/>
              <a:cxnLst/>
              <a:rect l="l" t="t" r="r" b="b"/>
              <a:pathLst>
                <a:path w="6370477" h="313529">
                  <a:moveTo>
                    <a:pt x="0" y="0"/>
                  </a:moveTo>
                  <a:lnTo>
                    <a:pt x="6370477" y="0"/>
                  </a:lnTo>
                  <a:lnTo>
                    <a:pt x="6370477" y="313529"/>
                  </a:lnTo>
                  <a:lnTo>
                    <a:pt x="0" y="313529"/>
                  </a:lnTo>
                  <a:close/>
                </a:path>
              </a:pathLst>
            </a:custGeom>
            <a:solidFill>
              <a:srgbClr val="868686">
                <a:alpha val="3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70477" cy="323054"/>
            </a:xfrm>
            <a:prstGeom prst="rect">
              <a:avLst/>
            </a:prstGeom>
          </p:spPr>
          <p:txBody>
            <a:bodyPr lIns="22844" tIns="22844" rIns="22844" bIns="22844" rtlCol="0" anchor="ctr"/>
            <a:lstStyle/>
            <a:p>
              <a:pPr marL="0" lvl="0" indent="0" algn="ctr">
                <a:lnSpc>
                  <a:spcPts val="7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32038"/>
            <a:ext cx="2586714" cy="3381013"/>
          </a:xfrm>
          <a:custGeom>
            <a:avLst/>
            <a:gdLst/>
            <a:ahLst/>
            <a:cxnLst/>
            <a:rect l="l" t="t" r="r" b="b"/>
            <a:pathLst>
              <a:path w="2586714" h="3381013">
                <a:moveTo>
                  <a:pt x="0" y="0"/>
                </a:moveTo>
                <a:lnTo>
                  <a:pt x="2586714" y="0"/>
                </a:lnTo>
                <a:lnTo>
                  <a:pt x="2586714" y="3381012"/>
                </a:lnTo>
                <a:lnTo>
                  <a:pt x="0" y="338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09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4618010" y="455539"/>
            <a:ext cx="636858" cy="763177"/>
          </a:xfrm>
          <a:custGeom>
            <a:avLst/>
            <a:gdLst/>
            <a:ahLst/>
            <a:cxnLst/>
            <a:rect l="l" t="t" r="r" b="b"/>
            <a:pathLst>
              <a:path w="636858" h="763177">
                <a:moveTo>
                  <a:pt x="0" y="0"/>
                </a:moveTo>
                <a:lnTo>
                  <a:pt x="636858" y="0"/>
                </a:lnTo>
                <a:lnTo>
                  <a:pt x="636858" y="763177"/>
                </a:lnTo>
                <a:lnTo>
                  <a:pt x="0" y="763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Freeform 7"/>
          <p:cNvSpPr/>
          <p:nvPr/>
        </p:nvSpPr>
        <p:spPr>
          <a:xfrm>
            <a:off x="4531696" y="2168668"/>
            <a:ext cx="868304" cy="681936"/>
          </a:xfrm>
          <a:custGeom>
            <a:avLst/>
            <a:gdLst/>
            <a:ahLst/>
            <a:cxnLst/>
            <a:rect l="l" t="t" r="r" b="b"/>
            <a:pathLst>
              <a:path w="868304" h="681936">
                <a:moveTo>
                  <a:pt x="0" y="0"/>
                </a:moveTo>
                <a:lnTo>
                  <a:pt x="868304" y="0"/>
                </a:lnTo>
                <a:lnTo>
                  <a:pt x="868304" y="681937"/>
                </a:lnTo>
                <a:lnTo>
                  <a:pt x="0" y="68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AutoShape 8"/>
          <p:cNvSpPr/>
          <p:nvPr/>
        </p:nvSpPr>
        <p:spPr>
          <a:xfrm flipH="1">
            <a:off x="3204826" y="1218716"/>
            <a:ext cx="0" cy="893413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9" name="AutoShape 9"/>
          <p:cNvSpPr/>
          <p:nvPr/>
        </p:nvSpPr>
        <p:spPr>
          <a:xfrm flipH="1" flipV="1">
            <a:off x="3817410" y="872656"/>
            <a:ext cx="666008" cy="0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0" name="AutoShape 10"/>
          <p:cNvSpPr/>
          <p:nvPr/>
        </p:nvSpPr>
        <p:spPr>
          <a:xfrm flipH="1" flipV="1">
            <a:off x="3763223" y="2573503"/>
            <a:ext cx="666008" cy="0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1" name="AutoShape 11"/>
          <p:cNvSpPr/>
          <p:nvPr/>
        </p:nvSpPr>
        <p:spPr>
          <a:xfrm>
            <a:off x="4936439" y="1218716"/>
            <a:ext cx="0" cy="893413"/>
          </a:xfrm>
          <a:prstGeom prst="line">
            <a:avLst/>
          </a:prstGeom>
          <a:ln w="19050" cap="flat">
            <a:solidFill>
              <a:srgbClr val="000000">
                <a:alpha val="37647"/>
              </a:srgbClr>
            </a:solidFill>
            <a:prstDash val="sysDot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12" name="TextBox 12"/>
          <p:cNvSpPr txBox="1"/>
          <p:nvPr/>
        </p:nvSpPr>
        <p:spPr>
          <a:xfrm>
            <a:off x="387711" y="3404492"/>
            <a:ext cx="1908759" cy="1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PLATAFORMA Ñ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00000" y="560232"/>
            <a:ext cx="1050129" cy="14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8"/>
              </a:lnSpc>
              <a:spcBef>
                <a:spcPct val="0"/>
              </a:spcBef>
            </a:pPr>
            <a:r>
              <a:rPr lang="en-US" sz="10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OBRA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86714" y="2709247"/>
            <a:ext cx="1389737" cy="14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8"/>
              </a:lnSpc>
              <a:spcBef>
                <a:spcPct val="0"/>
              </a:spcBef>
            </a:pPr>
            <a:r>
              <a:rPr lang="en-US" sz="10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EQUIPAMIENTO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20015" y="41108"/>
            <a:ext cx="2469432" cy="38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350">
                <a:solidFill>
                  <a:srgbClr val="24325F"/>
                </a:solidFill>
                <a:latin typeface="Montserrat 3"/>
                <a:ea typeface="Montserrat 3"/>
                <a:cs typeface="Montserrat 3"/>
                <a:sym typeface="Montserrat 3"/>
              </a:rPr>
              <a:t>ESTRATEGIA DE FINACIAMIENTO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43469" y="777402"/>
            <a:ext cx="1050129" cy="18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>
                <a:solidFill>
                  <a:srgbClr val="BA1E1A"/>
                </a:solidFill>
                <a:latin typeface="Montserrat 3"/>
                <a:ea typeface="Montserrat 3"/>
                <a:cs typeface="Montserrat 3"/>
                <a:sym typeface="Montserrat 3"/>
              </a:rPr>
              <a:t>$1.000.000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00000" y="2452445"/>
            <a:ext cx="1050129" cy="18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6"/>
              </a:lnSpc>
              <a:spcBef>
                <a:spcPct val="0"/>
              </a:spcBef>
            </a:pPr>
            <a:r>
              <a:rPr lang="en-US" sz="1250" b="1" u="none" strike="noStrike">
                <a:solidFill>
                  <a:srgbClr val="BA1E1A"/>
                </a:solidFill>
                <a:latin typeface="Montserrat 3"/>
                <a:ea typeface="Montserrat 3"/>
                <a:cs typeface="Montserrat 3"/>
                <a:sym typeface="Montserrat 3"/>
              </a:rPr>
              <a:t>$300.000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74881" y="1232328"/>
            <a:ext cx="1138578" cy="73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"/>
              </a:lnSpc>
            </a:pPr>
            <a:r>
              <a:rPr lang="en-US" sz="618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BENEFICIARIOS</a:t>
            </a:r>
          </a:p>
          <a:p>
            <a:pPr algn="l">
              <a:lnSpc>
                <a:spcPts val="866"/>
              </a:lnSpc>
            </a:pPr>
            <a:endParaRPr lang="en-US" sz="618">
              <a:solidFill>
                <a:srgbClr val="868686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866"/>
              </a:lnSpc>
            </a:pPr>
            <a:r>
              <a:rPr lang="en-US" sz="6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Primera infancia y niñez.</a:t>
            </a:r>
          </a:p>
          <a:p>
            <a:pPr algn="l">
              <a:lnSpc>
                <a:spcPts val="866"/>
              </a:lnSpc>
            </a:pPr>
            <a:r>
              <a:rPr lang="en-US" sz="6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Adolescentes y jóvenes.</a:t>
            </a:r>
          </a:p>
          <a:p>
            <a:pPr algn="l">
              <a:lnSpc>
                <a:spcPts val="866"/>
              </a:lnSpc>
            </a:pPr>
            <a:r>
              <a:rPr lang="en-US" sz="6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Personas adultas.</a:t>
            </a:r>
          </a:p>
          <a:p>
            <a:pPr algn="l">
              <a:lnSpc>
                <a:spcPts val="866"/>
              </a:lnSpc>
            </a:pPr>
            <a:r>
              <a:rPr lang="en-US" sz="6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Personas adultas mayores.</a:t>
            </a:r>
          </a:p>
          <a:p>
            <a:pPr algn="l">
              <a:lnSpc>
                <a:spcPts val="866"/>
              </a:lnSpc>
            </a:pPr>
            <a:r>
              <a:rPr lang="en-US" sz="618" b="1">
                <a:solidFill>
                  <a:srgbClr val="868686"/>
                </a:solidFill>
                <a:latin typeface="Montserrat 2"/>
                <a:ea typeface="Montserrat 2"/>
                <a:cs typeface="Montserrat 2"/>
                <a:sym typeface="Montserrat 2"/>
              </a:rPr>
              <a:t>Personas con discapacidad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5565" y="0"/>
            <a:ext cx="6910229" cy="3887004"/>
          </a:xfrm>
          <a:custGeom>
            <a:avLst/>
            <a:gdLst/>
            <a:ahLst/>
            <a:cxnLst/>
            <a:rect l="l" t="t" r="r" b="b"/>
            <a:pathLst>
              <a:path w="6910229" h="3887004">
                <a:moveTo>
                  <a:pt x="0" y="0"/>
                </a:moveTo>
                <a:lnTo>
                  <a:pt x="6910229" y="0"/>
                </a:lnTo>
                <a:lnTo>
                  <a:pt x="6910229" y="3887004"/>
                </a:lnTo>
                <a:lnTo>
                  <a:pt x="0" y="3887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>
            <a:off x="3756753" y="3199823"/>
            <a:ext cx="1614301" cy="400177"/>
            <a:chOff x="0" y="0"/>
            <a:chExt cx="4752530" cy="11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467" cy="1178179"/>
            </a:xfrm>
            <a:custGeom>
              <a:avLst/>
              <a:gdLst/>
              <a:ahLst/>
              <a:cxnLst/>
              <a:rect l="l" t="t" r="r" b="b"/>
              <a:pathLst>
                <a:path w="4752467" h="1178179">
                  <a:moveTo>
                    <a:pt x="0" y="0"/>
                  </a:moveTo>
                  <a:lnTo>
                    <a:pt x="4752467" y="0"/>
                  </a:lnTo>
                  <a:lnTo>
                    <a:pt x="4752467" y="1178179"/>
                  </a:lnTo>
                  <a:lnTo>
                    <a:pt x="0" y="1178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" b="-222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252</Words>
  <Application>Microsoft Office PowerPoint</Application>
  <PresentationFormat>Personalizado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Calibri</vt:lpstr>
      <vt:lpstr>Arial</vt:lpstr>
      <vt:lpstr>Montserrat 3</vt:lpstr>
      <vt:lpstr>Montserrat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CUENCA</dc:title>
  <cp:lastModifiedBy>Dome Recalde</cp:lastModifiedBy>
  <cp:revision>2</cp:revision>
  <dcterms:created xsi:type="dcterms:W3CDTF">2006-08-16T00:00:00Z</dcterms:created>
  <dcterms:modified xsi:type="dcterms:W3CDTF">2026-07-16T18:38:08Z</dcterms:modified>
  <dc:identifier>DAHPfuT-Ewo</dc:identifier>
</cp:coreProperties>
</file>